
<file path=[Content_Types].xml><?xml version="1.0" encoding="utf-8"?>
<Types xmlns="http://schemas.openxmlformats.org/package/2006/content-types">
  <Default Extension="glb" ContentType="model/gltf.binary"/>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9" r:id="rId1"/>
  </p:sldMasterIdLst>
  <p:notesMasterIdLst>
    <p:notesMasterId r:id="rId30"/>
  </p:notesMasterIdLst>
  <p:sldIdLst>
    <p:sldId id="256" r:id="rId2"/>
    <p:sldId id="297" r:id="rId3"/>
    <p:sldId id="279" r:id="rId4"/>
    <p:sldId id="280" r:id="rId5"/>
    <p:sldId id="257" r:id="rId6"/>
    <p:sldId id="258" r:id="rId7"/>
    <p:sldId id="298" r:id="rId8"/>
    <p:sldId id="262" r:id="rId9"/>
    <p:sldId id="263" r:id="rId10"/>
    <p:sldId id="264" r:id="rId11"/>
    <p:sldId id="265" r:id="rId12"/>
    <p:sldId id="290" r:id="rId13"/>
    <p:sldId id="293" r:id="rId14"/>
    <p:sldId id="294" r:id="rId15"/>
    <p:sldId id="291" r:id="rId16"/>
    <p:sldId id="266" r:id="rId17"/>
    <p:sldId id="295" r:id="rId18"/>
    <p:sldId id="267" r:id="rId19"/>
    <p:sldId id="268" r:id="rId20"/>
    <p:sldId id="271" r:id="rId21"/>
    <p:sldId id="282" r:id="rId22"/>
    <p:sldId id="299" r:id="rId23"/>
    <p:sldId id="275" r:id="rId24"/>
    <p:sldId id="277" r:id="rId25"/>
    <p:sldId id="278" r:id="rId26"/>
    <p:sldId id="270" r:id="rId27"/>
    <p:sldId id="286" r:id="rId28"/>
    <p:sldId id="283" r:id="rId29"/>
  </p:sldIdLst>
  <p:sldSz cx="14630400" cy="8229600"/>
  <p:notesSz cx="8229600" cy="14630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F44B9"/>
    <a:srgbClr val="5D56EC"/>
    <a:srgbClr val="BCCFFA"/>
    <a:srgbClr val="1C5CEC"/>
    <a:srgbClr val="3C3F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3563" autoAdjust="0"/>
    <p:restoredTop sz="94610"/>
  </p:normalViewPr>
  <p:slideViewPr>
    <p:cSldViewPr snapToGrid="0" snapToObjects="1">
      <p:cViewPr varScale="1">
        <p:scale>
          <a:sx n="69" d="100"/>
          <a:sy n="69" d="100"/>
        </p:scale>
        <p:origin x="312"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456708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41339734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101072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1363603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28711690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347835284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656746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5542737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349820144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42889039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35428090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23801313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712502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24224279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828800" y="1346836"/>
            <a:ext cx="10972800" cy="2865120"/>
          </a:xfrm>
        </p:spPr>
        <p:txBody>
          <a:bodyPr anchor="b"/>
          <a:lstStyle>
            <a:lvl1pPr algn="ctr">
              <a:defRPr sz="7200"/>
            </a:lvl1pPr>
          </a:lstStyle>
          <a:p>
            <a:r>
              <a:rPr lang="en-US"/>
              <a:t>Click to edit Master title style</a:t>
            </a:r>
            <a:endParaRPr lang="en-US" dirty="0"/>
          </a:p>
        </p:txBody>
      </p:sp>
      <p:sp>
        <p:nvSpPr>
          <p:cNvPr id="3" name="Subtitle 2"/>
          <p:cNvSpPr>
            <a:spLocks noGrp="1"/>
          </p:cNvSpPr>
          <p:nvPr>
            <p:ph type="subTitle" idx="1"/>
          </p:nvPr>
        </p:nvSpPr>
        <p:spPr>
          <a:xfrm>
            <a:off x="1828800" y="4322446"/>
            <a:ext cx="10972800" cy="1986914"/>
          </a:xfrm>
        </p:spPr>
        <p:txBody>
          <a:bodyPr/>
          <a:lstStyle>
            <a:lvl1pPr marL="0" indent="0" algn="ctr">
              <a:buNone/>
              <a:defRPr sz="2880"/>
            </a:lvl1pPr>
            <a:lvl2pPr marL="548640" indent="0" algn="ctr">
              <a:buNone/>
              <a:defRPr sz="2400"/>
            </a:lvl2pPr>
            <a:lvl3pPr marL="1097280" indent="0" algn="ctr">
              <a:buNone/>
              <a:defRPr sz="2160"/>
            </a:lvl3pPr>
            <a:lvl4pPr marL="1645920" indent="0" algn="ctr">
              <a:buNone/>
              <a:defRPr sz="1920"/>
            </a:lvl4pPr>
            <a:lvl5pPr marL="2194560" indent="0" algn="ctr">
              <a:buNone/>
              <a:defRPr sz="1920"/>
            </a:lvl5pPr>
            <a:lvl6pPr marL="2743200" indent="0" algn="ctr">
              <a:buNone/>
              <a:defRPr sz="1920"/>
            </a:lvl6pPr>
            <a:lvl7pPr marL="3291840" indent="0" algn="ctr">
              <a:buNone/>
              <a:defRPr sz="1920"/>
            </a:lvl7pPr>
            <a:lvl8pPr marL="3840480" indent="0" algn="ctr">
              <a:buNone/>
              <a:defRPr sz="1920"/>
            </a:lvl8pPr>
            <a:lvl9pPr marL="4389120" indent="0" algn="ctr">
              <a:buNone/>
              <a:defRPr sz="192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2/17/2024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168042672"/>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2/17/2024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509124672"/>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469880" y="438150"/>
            <a:ext cx="3154680" cy="6974206"/>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05840" y="438150"/>
            <a:ext cx="9281160" cy="697420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2/17/2024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296366686"/>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DEFAUL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431402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2/17/2024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182797103"/>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98220" y="2051686"/>
            <a:ext cx="12618720" cy="3423284"/>
          </a:xfrm>
        </p:spPr>
        <p:txBody>
          <a:bodyPr anchor="b"/>
          <a:lstStyle>
            <a:lvl1pPr>
              <a:defRPr sz="7200"/>
            </a:lvl1pPr>
          </a:lstStyle>
          <a:p>
            <a:r>
              <a:rPr lang="en-US"/>
              <a:t>Click to edit Master title style</a:t>
            </a:r>
            <a:endParaRPr lang="en-US" dirty="0"/>
          </a:p>
        </p:txBody>
      </p:sp>
      <p:sp>
        <p:nvSpPr>
          <p:cNvPr id="3" name="Text Placeholder 2"/>
          <p:cNvSpPr>
            <a:spLocks noGrp="1"/>
          </p:cNvSpPr>
          <p:nvPr>
            <p:ph type="body" idx="1"/>
          </p:nvPr>
        </p:nvSpPr>
        <p:spPr>
          <a:xfrm>
            <a:off x="998220" y="5507356"/>
            <a:ext cx="12618720" cy="1800224"/>
          </a:xfrm>
        </p:spPr>
        <p:txBody>
          <a:bodyPr/>
          <a:lstStyle>
            <a:lvl1pPr marL="0" indent="0">
              <a:buNone/>
              <a:defRPr sz="2880">
                <a:solidFill>
                  <a:schemeClr val="tx1">
                    <a:tint val="75000"/>
                  </a:schemeClr>
                </a:solidFill>
              </a:defRPr>
            </a:lvl1pPr>
            <a:lvl2pPr marL="548640" indent="0">
              <a:buNone/>
              <a:defRPr sz="2400">
                <a:solidFill>
                  <a:schemeClr val="tx1">
                    <a:tint val="75000"/>
                  </a:schemeClr>
                </a:solidFill>
              </a:defRPr>
            </a:lvl2pPr>
            <a:lvl3pPr marL="1097280" indent="0">
              <a:buNone/>
              <a:defRPr sz="2160">
                <a:solidFill>
                  <a:schemeClr val="tx1">
                    <a:tint val="75000"/>
                  </a:schemeClr>
                </a:solidFill>
              </a:defRPr>
            </a:lvl3pPr>
            <a:lvl4pPr marL="1645920" indent="0">
              <a:buNone/>
              <a:defRPr sz="1920">
                <a:solidFill>
                  <a:schemeClr val="tx1">
                    <a:tint val="75000"/>
                  </a:schemeClr>
                </a:solidFill>
              </a:defRPr>
            </a:lvl4pPr>
            <a:lvl5pPr marL="2194560" indent="0">
              <a:buNone/>
              <a:defRPr sz="1920">
                <a:solidFill>
                  <a:schemeClr val="tx1">
                    <a:tint val="75000"/>
                  </a:schemeClr>
                </a:solidFill>
              </a:defRPr>
            </a:lvl5pPr>
            <a:lvl6pPr marL="2743200" indent="0">
              <a:buNone/>
              <a:defRPr sz="1920">
                <a:solidFill>
                  <a:schemeClr val="tx1">
                    <a:tint val="75000"/>
                  </a:schemeClr>
                </a:solidFill>
              </a:defRPr>
            </a:lvl6pPr>
            <a:lvl7pPr marL="3291840" indent="0">
              <a:buNone/>
              <a:defRPr sz="1920">
                <a:solidFill>
                  <a:schemeClr val="tx1">
                    <a:tint val="75000"/>
                  </a:schemeClr>
                </a:solidFill>
              </a:defRPr>
            </a:lvl7pPr>
            <a:lvl8pPr marL="3840480" indent="0">
              <a:buNone/>
              <a:defRPr sz="1920">
                <a:solidFill>
                  <a:schemeClr val="tx1">
                    <a:tint val="75000"/>
                  </a:schemeClr>
                </a:solidFill>
              </a:defRPr>
            </a:lvl8pPr>
            <a:lvl9pPr marL="4389120" indent="0">
              <a:buNone/>
              <a:defRPr sz="192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smtClean="0"/>
              <a:t>2/17/2024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1141319"/>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05840" y="2190750"/>
            <a:ext cx="6217920" cy="52216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406640" y="2190750"/>
            <a:ext cx="6217920" cy="52216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smtClean="0"/>
              <a:t>2/17/2024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24110424"/>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007746" y="438150"/>
            <a:ext cx="12618720" cy="1590676"/>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07746" y="2017396"/>
            <a:ext cx="6189344" cy="98869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4" name="Content Placeholder 3"/>
          <p:cNvSpPr>
            <a:spLocks noGrp="1"/>
          </p:cNvSpPr>
          <p:nvPr>
            <p:ph sz="half" idx="2"/>
          </p:nvPr>
        </p:nvSpPr>
        <p:spPr>
          <a:xfrm>
            <a:off x="1007746" y="3006090"/>
            <a:ext cx="6189344" cy="44215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406640" y="2017396"/>
            <a:ext cx="6219826" cy="98869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6" name="Content Placeholder 5"/>
          <p:cNvSpPr>
            <a:spLocks noGrp="1"/>
          </p:cNvSpPr>
          <p:nvPr>
            <p:ph sz="quarter" idx="4"/>
          </p:nvPr>
        </p:nvSpPr>
        <p:spPr>
          <a:xfrm>
            <a:off x="7406640" y="3006090"/>
            <a:ext cx="6219826" cy="44215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smtClean="0"/>
              <a:t>2/17/2024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687445443"/>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smtClean="0"/>
              <a:t>2/17/2024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782879403"/>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smtClean="0"/>
              <a:t>2/17/2024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068359947"/>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07746" y="548640"/>
            <a:ext cx="4718684" cy="1920240"/>
          </a:xfrm>
        </p:spPr>
        <p:txBody>
          <a:bodyPr anchor="b"/>
          <a:lstStyle>
            <a:lvl1pPr>
              <a:defRPr sz="3840"/>
            </a:lvl1pPr>
          </a:lstStyle>
          <a:p>
            <a:r>
              <a:rPr lang="en-US"/>
              <a:t>Click to edit Master title style</a:t>
            </a:r>
            <a:endParaRPr lang="en-US" dirty="0"/>
          </a:p>
        </p:txBody>
      </p:sp>
      <p:sp>
        <p:nvSpPr>
          <p:cNvPr id="3" name="Content Placeholder 2"/>
          <p:cNvSpPr>
            <a:spLocks noGrp="1"/>
          </p:cNvSpPr>
          <p:nvPr>
            <p:ph idx="1"/>
          </p:nvPr>
        </p:nvSpPr>
        <p:spPr>
          <a:xfrm>
            <a:off x="6219826" y="1184911"/>
            <a:ext cx="7406640" cy="5848350"/>
          </a:xfrm>
        </p:spPr>
        <p:txBody>
          <a:bodyPr/>
          <a:lstStyle>
            <a:lvl1pPr>
              <a:defRPr sz="3840"/>
            </a:lvl1pPr>
            <a:lvl2pPr>
              <a:defRPr sz="3360"/>
            </a:lvl2pPr>
            <a:lvl3pPr>
              <a:defRPr sz="288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07746" y="2468880"/>
            <a:ext cx="4718684" cy="4573906"/>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2/17/2024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77032282"/>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07746" y="548640"/>
            <a:ext cx="4718684" cy="1920240"/>
          </a:xfrm>
        </p:spPr>
        <p:txBody>
          <a:bodyPr anchor="b"/>
          <a:lstStyle>
            <a:lvl1pPr>
              <a:defRPr sz="3840"/>
            </a:lvl1pPr>
          </a:lstStyle>
          <a:p>
            <a:r>
              <a:rPr lang="en-US"/>
              <a:t>Click to edit Master title style</a:t>
            </a:r>
            <a:endParaRPr lang="en-US" dirty="0"/>
          </a:p>
        </p:txBody>
      </p:sp>
      <p:sp>
        <p:nvSpPr>
          <p:cNvPr id="3" name="Picture Placeholder 2"/>
          <p:cNvSpPr>
            <a:spLocks noGrp="1" noChangeAspect="1"/>
          </p:cNvSpPr>
          <p:nvPr>
            <p:ph type="pic" idx="1"/>
          </p:nvPr>
        </p:nvSpPr>
        <p:spPr>
          <a:xfrm>
            <a:off x="6219826" y="1184911"/>
            <a:ext cx="7406640" cy="5848350"/>
          </a:xfrm>
        </p:spPr>
        <p:txBody>
          <a:bodyPr anchor="t"/>
          <a:lstStyle>
            <a:lvl1pPr marL="0" indent="0">
              <a:buNone/>
              <a:defRPr sz="3840"/>
            </a:lvl1pPr>
            <a:lvl2pPr marL="548640" indent="0">
              <a:buNone/>
              <a:defRPr sz="3360"/>
            </a:lvl2pPr>
            <a:lvl3pPr marL="1097280" indent="0">
              <a:buNone/>
              <a:defRPr sz="2880"/>
            </a:lvl3pPr>
            <a:lvl4pPr marL="1645920" indent="0">
              <a:buNone/>
              <a:defRPr sz="2400"/>
            </a:lvl4pPr>
            <a:lvl5pPr marL="2194560" indent="0">
              <a:buNone/>
              <a:defRPr sz="2400"/>
            </a:lvl5pPr>
            <a:lvl6pPr marL="2743200" indent="0">
              <a:buNone/>
              <a:defRPr sz="2400"/>
            </a:lvl6pPr>
            <a:lvl7pPr marL="3291840" indent="0">
              <a:buNone/>
              <a:defRPr sz="2400"/>
            </a:lvl7pPr>
            <a:lvl8pPr marL="3840480" indent="0">
              <a:buNone/>
              <a:defRPr sz="2400"/>
            </a:lvl8pPr>
            <a:lvl9pPr marL="4389120" indent="0">
              <a:buNone/>
              <a:defRPr sz="2400"/>
            </a:lvl9pPr>
          </a:lstStyle>
          <a:p>
            <a:r>
              <a:rPr lang="en-US"/>
              <a:t>Click icon to add picture</a:t>
            </a:r>
            <a:endParaRPr lang="en-US" dirty="0"/>
          </a:p>
        </p:txBody>
      </p:sp>
      <p:sp>
        <p:nvSpPr>
          <p:cNvPr id="4" name="Text Placeholder 3"/>
          <p:cNvSpPr>
            <a:spLocks noGrp="1"/>
          </p:cNvSpPr>
          <p:nvPr>
            <p:ph type="body" sz="half" idx="2"/>
          </p:nvPr>
        </p:nvSpPr>
        <p:spPr>
          <a:xfrm>
            <a:off x="1007746" y="2468880"/>
            <a:ext cx="4718684" cy="4573906"/>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2/17/2024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28147103"/>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05840" y="438150"/>
            <a:ext cx="12618720" cy="159067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05840" y="2190750"/>
            <a:ext cx="12618720" cy="522160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05840" y="7627621"/>
            <a:ext cx="3291840" cy="438150"/>
          </a:xfrm>
          <a:prstGeom prst="rect">
            <a:avLst/>
          </a:prstGeom>
        </p:spPr>
        <p:txBody>
          <a:bodyPr vert="horz" lIns="91440" tIns="45720" rIns="91440" bIns="45720" rtlCol="0" anchor="ctr"/>
          <a:lstStyle>
            <a:lvl1pPr algn="l">
              <a:defRPr sz="1440">
                <a:solidFill>
                  <a:schemeClr val="tx1">
                    <a:tint val="75000"/>
                  </a:schemeClr>
                </a:solidFill>
              </a:defRPr>
            </a:lvl1pPr>
          </a:lstStyle>
          <a:p>
            <a:fld id="{C764DE79-268F-4C1A-8933-263129D2AF90}" type="datetimeFigureOut">
              <a:rPr lang="en-US" smtClean="0"/>
              <a:t>2/17/2024</a:t>
            </a:fld>
            <a:endParaRPr lang="en-US" dirty="0"/>
          </a:p>
        </p:txBody>
      </p:sp>
      <p:sp>
        <p:nvSpPr>
          <p:cNvPr id="5" name="Footer Placeholder 4"/>
          <p:cNvSpPr>
            <a:spLocks noGrp="1"/>
          </p:cNvSpPr>
          <p:nvPr>
            <p:ph type="ftr" sz="quarter" idx="3"/>
          </p:nvPr>
        </p:nvSpPr>
        <p:spPr>
          <a:xfrm>
            <a:off x="4846320" y="7627621"/>
            <a:ext cx="4937760" cy="438150"/>
          </a:xfrm>
          <a:prstGeom prst="rect">
            <a:avLst/>
          </a:prstGeom>
        </p:spPr>
        <p:txBody>
          <a:bodyPr vert="horz" lIns="91440" tIns="45720" rIns="91440" bIns="45720" rtlCol="0" anchor="ctr"/>
          <a:lstStyle>
            <a:lvl1pPr algn="ctr">
              <a:defRPr sz="144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332720" y="7627621"/>
            <a:ext cx="3291840" cy="438150"/>
          </a:xfrm>
          <a:prstGeom prst="rect">
            <a:avLst/>
          </a:prstGeom>
        </p:spPr>
        <p:txBody>
          <a:bodyPr vert="horz" lIns="91440" tIns="45720" rIns="91440" bIns="45720" rtlCol="0" anchor="ctr"/>
          <a:lstStyle>
            <a:lvl1pPr algn="r">
              <a:defRPr sz="1440">
                <a:solidFill>
                  <a:schemeClr val="tx1">
                    <a:tint val="75000"/>
                  </a:schemeClr>
                </a:solidFill>
              </a:defRPr>
            </a:lvl1pPr>
          </a:lstStyle>
          <a:p>
            <a:fld id="{48F63A3B-78C7-47BE-AE5E-E10140E04643}" type="slidenum">
              <a:rPr lang="en-US" smtClean="0"/>
              <a:t>‹#›</a:t>
            </a:fld>
            <a:endParaRPr lang="en-US" dirty="0"/>
          </a:p>
        </p:txBody>
      </p:sp>
    </p:spTree>
    <p:extLst>
      <p:ext uri="{BB962C8B-B14F-4D97-AF65-F5344CB8AC3E}">
        <p14:creationId xmlns:p14="http://schemas.microsoft.com/office/powerpoint/2010/main" val="1150708187"/>
      </p:ext>
    </p:extLst>
  </p:cSld>
  <p:clrMap bg1="lt1" tx1="dk1" bg2="lt2" tx2="dk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 id="2147483701" r:id="rId12"/>
  </p:sldLayoutIdLst>
  <p:hf sldNum="0" hdr="0" ftr="0" dt="0"/>
  <p:txStyles>
    <p:titleStyle>
      <a:lvl1pPr algn="l" defTabSz="1097280" rtl="0" eaLnBrk="1" latinLnBrk="0" hangingPunct="1">
        <a:lnSpc>
          <a:spcPct val="90000"/>
        </a:lnSpc>
        <a:spcBef>
          <a:spcPct val="0"/>
        </a:spcBef>
        <a:buNone/>
        <a:defRPr sz="5280" kern="1200">
          <a:solidFill>
            <a:schemeClr val="tx1"/>
          </a:solidFill>
          <a:latin typeface="+mj-lt"/>
          <a:ea typeface="+mj-ea"/>
          <a:cs typeface="+mj-cs"/>
        </a:defRPr>
      </a:lvl1pPr>
    </p:titleStyle>
    <p:bodyStyle>
      <a:lvl1pPr marL="274320" indent="-274320" algn="l" defTabSz="1097280" rtl="0" eaLnBrk="1" latinLnBrk="0" hangingPunct="1">
        <a:lnSpc>
          <a:spcPct val="90000"/>
        </a:lnSpc>
        <a:spcBef>
          <a:spcPts val="1200"/>
        </a:spcBef>
        <a:buFont typeface="Arial" panose="020B0604020202020204" pitchFamily="34" charset="0"/>
        <a:buChar char="•"/>
        <a:defRPr sz="336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88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2.xml"/><Relationship Id="rId1" Type="http://schemas.openxmlformats.org/officeDocument/2006/relationships/slideLayout" Target="../slideLayouts/slideLayout12.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hyperlink" Target="https://loginpageforvits.netlify.com/" TargetMode="External"/><Relationship Id="rId2" Type="http://schemas.openxmlformats.org/officeDocument/2006/relationships/notesSlide" Target="../notesSlides/notesSlide15.xml"/><Relationship Id="rId1" Type="http://schemas.openxmlformats.org/officeDocument/2006/relationships/slideLayout" Target="../slideLayouts/slideLayout12.xml"/><Relationship Id="rId4" Type="http://schemas.openxmlformats.org/officeDocument/2006/relationships/hyperlink" Target="https://codepen.io/mraryanjain/pen/MWzvbeN"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9.png"/><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image" Target="../media/image2.jpeg"/></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hyperlink" Target="http://myphoneoffer.com/" TargetMode="External"/><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microsoft.com/office/2017/06/relationships/model3d" Target="../media/model3d3.glb"/><Relationship Id="rId2" Type="http://schemas.openxmlformats.org/officeDocument/2006/relationships/notesSlide" Target="../notesSlides/notesSlide27.xml"/><Relationship Id="rId1" Type="http://schemas.openxmlformats.org/officeDocument/2006/relationships/slideLayout" Target="../slideLayouts/slideLayout12.xml"/><Relationship Id="rId4" Type="http://schemas.openxmlformats.org/officeDocument/2006/relationships/image" Target="../media/image25.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26.png"/><Relationship Id="rId5" Type="http://schemas.openxmlformats.org/officeDocument/2006/relationships/image" Target="../media/image24.jpg"/><Relationship Id="rId4"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image" Target="../media/image7.png"/><Relationship Id="rId5" Type="http://schemas.microsoft.com/office/2017/06/relationships/model3d" Target="../media/model3d2.glb"/><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openxmlformats.org/officeDocument/2006/relationships/hyperlink" Target="https://jpralves.net/post/2018/02/14/energy-efficient-encryption-for-the-internet-of-things.html"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s://www.devglan.com/online-tools/text-encryption-decryption" TargetMode="External"/><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50D48"/>
          </a:solidFill>
          <a:ln/>
        </p:spPr>
        <p:txBody>
          <a:bodyPr/>
          <a:lstStyle/>
          <a:p>
            <a:endParaRPr lang="en-US"/>
          </a:p>
        </p:txBody>
      </p:sp>
      <p:sp>
        <p:nvSpPr>
          <p:cNvPr id="4" name="Text 2"/>
          <p:cNvSpPr/>
          <p:nvPr/>
        </p:nvSpPr>
        <p:spPr>
          <a:xfrm>
            <a:off x="1456033" y="4521285"/>
            <a:ext cx="11698237" cy="833199"/>
          </a:xfrm>
          <a:prstGeom prst="rect">
            <a:avLst/>
          </a:prstGeom>
          <a:noFill/>
          <a:ln/>
        </p:spPr>
        <p:txBody>
          <a:bodyPr wrap="none" rtlCol="0" anchor="t"/>
          <a:lstStyle/>
          <a:p>
            <a:pPr marL="0" indent="0">
              <a:lnSpc>
                <a:spcPts val="6561"/>
              </a:lnSpc>
              <a:buNone/>
            </a:pPr>
            <a:r>
              <a:rPr lang="en-US" sz="13800" b="1" dirty="0">
                <a:solidFill>
                  <a:schemeClr val="bg1"/>
                </a:solidFill>
                <a:latin typeface="Syne" pitchFamily="34" charset="0"/>
                <a:ea typeface="Syne" pitchFamily="34" charset="-122"/>
                <a:cs typeface="Syne" pitchFamily="34" charset="-120"/>
              </a:rPr>
              <a:t>System Security</a:t>
            </a:r>
            <a:endParaRPr lang="en-US" sz="13800" dirty="0">
              <a:solidFill>
                <a:schemeClr val="bg1"/>
              </a:solidFill>
            </a:endParaRPr>
          </a:p>
        </p:txBody>
      </p:sp>
      <p:sp>
        <p:nvSpPr>
          <p:cNvPr id="6" name="Rectangle 5">
            <a:extLst>
              <a:ext uri="{FF2B5EF4-FFF2-40B4-BE49-F238E27FC236}">
                <a16:creationId xmlns:a16="http://schemas.microsoft.com/office/drawing/2014/main" id="{5CC83FE4-60C6-DEA9-25F8-CE65C45F2576}"/>
              </a:ext>
            </a:extLst>
          </p:cNvPr>
          <p:cNvSpPr/>
          <p:nvPr/>
        </p:nvSpPr>
        <p:spPr>
          <a:xfrm>
            <a:off x="0" y="10048"/>
            <a:ext cx="14620352" cy="8219552"/>
          </a:xfrm>
          <a:prstGeom prst="rect">
            <a:avLst/>
          </a:prstGeom>
          <a:noFill/>
          <a:ln w="571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16094E12-2D3B-CC4E-DDA0-6F3C0DD5104E}"/>
              </a:ext>
            </a:extLst>
          </p:cNvPr>
          <p:cNvSpPr txBox="1"/>
          <p:nvPr/>
        </p:nvSpPr>
        <p:spPr>
          <a:xfrm>
            <a:off x="3106882" y="1479303"/>
            <a:ext cx="8956964" cy="1323439"/>
          </a:xfrm>
          <a:prstGeom prst="rect">
            <a:avLst/>
          </a:prstGeom>
          <a:noFill/>
        </p:spPr>
        <p:txBody>
          <a:bodyPr wrap="square" rtlCol="0">
            <a:spAutoFit/>
          </a:bodyPr>
          <a:lstStyle/>
          <a:p>
            <a:r>
              <a:rPr lang="en-US" sz="8000" dirty="0">
                <a:solidFill>
                  <a:schemeClr val="bg1"/>
                </a:solidFill>
              </a:rPr>
              <a:t>Operating System’s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50D48"/>
          </a:solidFill>
          <a:ln/>
        </p:spPr>
        <p:txBody>
          <a:bodyPr/>
          <a:lstStyle/>
          <a:p>
            <a:endParaRPr lang="en-US"/>
          </a:p>
        </p:txBody>
      </p:sp>
      <p:sp>
        <p:nvSpPr>
          <p:cNvPr id="4" name="Text 2"/>
          <p:cNvSpPr/>
          <p:nvPr/>
        </p:nvSpPr>
        <p:spPr>
          <a:xfrm>
            <a:off x="6319599" y="1430774"/>
            <a:ext cx="6865620" cy="694373"/>
          </a:xfrm>
          <a:prstGeom prst="rect">
            <a:avLst/>
          </a:prstGeom>
          <a:noFill/>
          <a:ln/>
        </p:spPr>
        <p:txBody>
          <a:bodyPr wrap="none" rtlCol="0" anchor="t"/>
          <a:lstStyle/>
          <a:p>
            <a:pPr marL="0" indent="0">
              <a:lnSpc>
                <a:spcPts val="5468"/>
              </a:lnSpc>
              <a:buNone/>
            </a:pPr>
            <a:r>
              <a:rPr lang="en-US" sz="4374" b="1" dirty="0">
                <a:solidFill>
                  <a:srgbClr val="FFFFFF"/>
                </a:solidFill>
                <a:latin typeface="Syne" pitchFamily="34" charset="0"/>
                <a:ea typeface="Syne" pitchFamily="34" charset="-122"/>
                <a:cs typeface="Syne" pitchFamily="34" charset="-120"/>
              </a:rPr>
              <a:t>The Role of Passwords</a:t>
            </a:r>
            <a:endParaRPr lang="en-US" sz="4374" dirty="0"/>
          </a:p>
        </p:txBody>
      </p:sp>
      <p:sp>
        <p:nvSpPr>
          <p:cNvPr id="5" name="Shape 3"/>
          <p:cNvSpPr/>
          <p:nvPr/>
        </p:nvSpPr>
        <p:spPr>
          <a:xfrm>
            <a:off x="6319599" y="2631996"/>
            <a:ext cx="499943" cy="499943"/>
          </a:xfrm>
          <a:prstGeom prst="roundRect">
            <a:avLst>
              <a:gd name="adj" fmla="val 13333"/>
            </a:avLst>
          </a:prstGeom>
          <a:solidFill>
            <a:srgbClr val="171542"/>
          </a:solidFill>
          <a:ln/>
        </p:spPr>
        <p:txBody>
          <a:bodyPr/>
          <a:lstStyle/>
          <a:p>
            <a:endParaRPr lang="en-US"/>
          </a:p>
        </p:txBody>
      </p:sp>
      <p:sp>
        <p:nvSpPr>
          <p:cNvPr id="6" name="Text 4"/>
          <p:cNvSpPr/>
          <p:nvPr/>
        </p:nvSpPr>
        <p:spPr>
          <a:xfrm>
            <a:off x="6504742" y="2673668"/>
            <a:ext cx="129540" cy="416481"/>
          </a:xfrm>
          <a:prstGeom prst="rect">
            <a:avLst/>
          </a:prstGeom>
          <a:noFill/>
          <a:ln/>
        </p:spPr>
        <p:txBody>
          <a:bodyPr wrap="none" rtlCol="0" anchor="t"/>
          <a:lstStyle/>
          <a:p>
            <a:pPr marL="0" indent="0" algn="ctr">
              <a:lnSpc>
                <a:spcPts val="3281"/>
              </a:lnSpc>
              <a:buNone/>
            </a:pPr>
            <a:r>
              <a:rPr lang="en-US" sz="2624" b="1" dirty="0">
                <a:solidFill>
                  <a:srgbClr val="FFFFFF"/>
                </a:solidFill>
                <a:latin typeface="Syne" pitchFamily="34" charset="0"/>
                <a:ea typeface="Syne" pitchFamily="34" charset="-122"/>
                <a:cs typeface="Syne" pitchFamily="34" charset="-120"/>
              </a:rPr>
              <a:t>1</a:t>
            </a:r>
            <a:endParaRPr lang="en-US" sz="2624" dirty="0"/>
          </a:p>
        </p:txBody>
      </p:sp>
      <p:sp>
        <p:nvSpPr>
          <p:cNvPr id="7" name="Text 5"/>
          <p:cNvSpPr/>
          <p:nvPr/>
        </p:nvSpPr>
        <p:spPr>
          <a:xfrm>
            <a:off x="7041713" y="2708315"/>
            <a:ext cx="2905601" cy="694373"/>
          </a:xfrm>
          <a:prstGeom prst="rect">
            <a:avLst/>
          </a:prstGeom>
          <a:noFill/>
          <a:ln/>
        </p:spPr>
        <p:txBody>
          <a:bodyPr wrap="square" rtlCol="0" anchor="t"/>
          <a:lstStyle/>
          <a:p>
            <a:pPr marL="0" indent="0">
              <a:lnSpc>
                <a:spcPts val="2734"/>
              </a:lnSpc>
              <a:buNone/>
            </a:pPr>
            <a:r>
              <a:rPr lang="en-US" sz="2187" b="1" dirty="0">
                <a:solidFill>
                  <a:srgbClr val="FFFFFF"/>
                </a:solidFill>
                <a:latin typeface="Syne" pitchFamily="34" charset="0"/>
                <a:ea typeface="Syne" pitchFamily="34" charset="-122"/>
                <a:cs typeface="Syne" pitchFamily="34" charset="-120"/>
              </a:rPr>
              <a:t>Strong &amp; Unique Passwords</a:t>
            </a:r>
            <a:endParaRPr lang="en-US" sz="2187" dirty="0"/>
          </a:p>
        </p:txBody>
      </p:sp>
      <p:sp>
        <p:nvSpPr>
          <p:cNvPr id="8" name="Text 6"/>
          <p:cNvSpPr/>
          <p:nvPr/>
        </p:nvSpPr>
        <p:spPr>
          <a:xfrm>
            <a:off x="7041713" y="3624858"/>
            <a:ext cx="2905601" cy="1421606"/>
          </a:xfrm>
          <a:prstGeom prst="rect">
            <a:avLst/>
          </a:prstGeom>
          <a:noFill/>
          <a:ln/>
        </p:spPr>
        <p:txBody>
          <a:bodyPr wrap="square" rtlCol="0" anchor="t"/>
          <a:lstStyle/>
          <a:p>
            <a:pPr marL="0" indent="0">
              <a:lnSpc>
                <a:spcPts val="2799"/>
              </a:lnSpc>
              <a:buNone/>
            </a:pPr>
            <a:r>
              <a:rPr lang="en-US" sz="1750" dirty="0">
                <a:solidFill>
                  <a:srgbClr val="D9E1FF"/>
                </a:solidFill>
                <a:latin typeface="Arimo" pitchFamily="34" charset="0"/>
                <a:ea typeface="Arimo" pitchFamily="34" charset="-122"/>
                <a:cs typeface="Arimo" pitchFamily="34" charset="-120"/>
              </a:rPr>
              <a:t>Create passwords that are difficult to guess and use different passwords for each account.</a:t>
            </a:r>
            <a:endParaRPr lang="en-US" sz="1750" dirty="0"/>
          </a:p>
        </p:txBody>
      </p:sp>
      <p:sp>
        <p:nvSpPr>
          <p:cNvPr id="9" name="Shape 7"/>
          <p:cNvSpPr/>
          <p:nvPr/>
        </p:nvSpPr>
        <p:spPr>
          <a:xfrm>
            <a:off x="10169485" y="2631996"/>
            <a:ext cx="499943" cy="499943"/>
          </a:xfrm>
          <a:prstGeom prst="roundRect">
            <a:avLst>
              <a:gd name="adj" fmla="val 13333"/>
            </a:avLst>
          </a:prstGeom>
          <a:solidFill>
            <a:srgbClr val="171542"/>
          </a:solidFill>
          <a:ln/>
        </p:spPr>
        <p:txBody>
          <a:bodyPr/>
          <a:lstStyle/>
          <a:p>
            <a:endParaRPr lang="en-US"/>
          </a:p>
        </p:txBody>
      </p:sp>
      <p:sp>
        <p:nvSpPr>
          <p:cNvPr id="10" name="Text 8"/>
          <p:cNvSpPr/>
          <p:nvPr/>
        </p:nvSpPr>
        <p:spPr>
          <a:xfrm>
            <a:off x="10316528" y="2673668"/>
            <a:ext cx="205740" cy="416481"/>
          </a:xfrm>
          <a:prstGeom prst="rect">
            <a:avLst/>
          </a:prstGeom>
          <a:noFill/>
          <a:ln/>
        </p:spPr>
        <p:txBody>
          <a:bodyPr wrap="none" rtlCol="0" anchor="t"/>
          <a:lstStyle/>
          <a:p>
            <a:pPr marL="0" indent="0" algn="ctr">
              <a:lnSpc>
                <a:spcPts val="3281"/>
              </a:lnSpc>
              <a:buNone/>
            </a:pPr>
            <a:r>
              <a:rPr lang="en-US" sz="2624" b="1" dirty="0">
                <a:solidFill>
                  <a:srgbClr val="FFFFFF"/>
                </a:solidFill>
                <a:latin typeface="Syne" pitchFamily="34" charset="0"/>
                <a:ea typeface="Syne" pitchFamily="34" charset="-122"/>
                <a:cs typeface="Syne" pitchFamily="34" charset="-120"/>
              </a:rPr>
              <a:t>2</a:t>
            </a:r>
            <a:endParaRPr lang="en-US" sz="2624" dirty="0"/>
          </a:p>
        </p:txBody>
      </p:sp>
      <p:sp>
        <p:nvSpPr>
          <p:cNvPr id="11" name="Text 9"/>
          <p:cNvSpPr/>
          <p:nvPr/>
        </p:nvSpPr>
        <p:spPr>
          <a:xfrm>
            <a:off x="10891599" y="2708315"/>
            <a:ext cx="2905601" cy="694373"/>
          </a:xfrm>
          <a:prstGeom prst="rect">
            <a:avLst/>
          </a:prstGeom>
          <a:noFill/>
          <a:ln/>
        </p:spPr>
        <p:txBody>
          <a:bodyPr wrap="square" rtlCol="0" anchor="t"/>
          <a:lstStyle/>
          <a:p>
            <a:pPr marL="0" indent="0">
              <a:lnSpc>
                <a:spcPts val="2734"/>
              </a:lnSpc>
              <a:buNone/>
            </a:pPr>
            <a:r>
              <a:rPr lang="en-US" sz="2187" b="1" dirty="0">
                <a:solidFill>
                  <a:srgbClr val="FFFFFF"/>
                </a:solidFill>
                <a:latin typeface="Syne" pitchFamily="34" charset="0"/>
                <a:ea typeface="Syne" pitchFamily="34" charset="-122"/>
                <a:cs typeface="Syne" pitchFamily="34" charset="-120"/>
              </a:rPr>
              <a:t>Multi-Factor Authentication</a:t>
            </a:r>
            <a:endParaRPr lang="en-US" sz="2187" dirty="0"/>
          </a:p>
        </p:txBody>
      </p:sp>
      <p:sp>
        <p:nvSpPr>
          <p:cNvPr id="12" name="Text 10"/>
          <p:cNvSpPr/>
          <p:nvPr/>
        </p:nvSpPr>
        <p:spPr>
          <a:xfrm>
            <a:off x="10891599" y="3624858"/>
            <a:ext cx="2905601" cy="1421606"/>
          </a:xfrm>
          <a:prstGeom prst="rect">
            <a:avLst/>
          </a:prstGeom>
          <a:noFill/>
          <a:ln/>
        </p:spPr>
        <p:txBody>
          <a:bodyPr wrap="square" rtlCol="0" anchor="t"/>
          <a:lstStyle/>
          <a:p>
            <a:pPr marL="0" indent="0">
              <a:lnSpc>
                <a:spcPts val="2799"/>
              </a:lnSpc>
              <a:buNone/>
            </a:pPr>
            <a:r>
              <a:rPr lang="en-US" sz="1750" dirty="0">
                <a:solidFill>
                  <a:srgbClr val="D9E1FF"/>
                </a:solidFill>
                <a:latin typeface="Arimo" pitchFamily="34" charset="0"/>
                <a:ea typeface="Arimo" pitchFamily="34" charset="-122"/>
                <a:cs typeface="Arimo" pitchFamily="34" charset="-120"/>
              </a:rPr>
              <a:t>Add an extra layer of security by combining passwords with additional authentication methods.</a:t>
            </a:r>
            <a:endParaRPr lang="en-US" sz="1750" dirty="0"/>
          </a:p>
        </p:txBody>
      </p:sp>
      <p:sp>
        <p:nvSpPr>
          <p:cNvPr id="13" name="Shape 11"/>
          <p:cNvSpPr/>
          <p:nvPr/>
        </p:nvSpPr>
        <p:spPr>
          <a:xfrm>
            <a:off x="6319599" y="5442228"/>
            <a:ext cx="499943" cy="499943"/>
          </a:xfrm>
          <a:prstGeom prst="roundRect">
            <a:avLst>
              <a:gd name="adj" fmla="val 13333"/>
            </a:avLst>
          </a:prstGeom>
          <a:solidFill>
            <a:srgbClr val="171542"/>
          </a:solidFill>
          <a:ln/>
        </p:spPr>
        <p:txBody>
          <a:bodyPr/>
          <a:lstStyle/>
          <a:p>
            <a:endParaRPr lang="en-US"/>
          </a:p>
        </p:txBody>
      </p:sp>
      <p:sp>
        <p:nvSpPr>
          <p:cNvPr id="14" name="Text 12"/>
          <p:cNvSpPr/>
          <p:nvPr/>
        </p:nvSpPr>
        <p:spPr>
          <a:xfrm>
            <a:off x="6462832" y="5483900"/>
            <a:ext cx="213360" cy="416481"/>
          </a:xfrm>
          <a:prstGeom prst="rect">
            <a:avLst/>
          </a:prstGeom>
          <a:noFill/>
          <a:ln/>
        </p:spPr>
        <p:txBody>
          <a:bodyPr wrap="none" rtlCol="0" anchor="t"/>
          <a:lstStyle/>
          <a:p>
            <a:pPr marL="0" indent="0" algn="ctr">
              <a:lnSpc>
                <a:spcPts val="3281"/>
              </a:lnSpc>
              <a:buNone/>
            </a:pPr>
            <a:r>
              <a:rPr lang="en-US" sz="2624" b="1" dirty="0">
                <a:solidFill>
                  <a:srgbClr val="FFFFFF"/>
                </a:solidFill>
                <a:latin typeface="Syne" pitchFamily="34" charset="0"/>
                <a:ea typeface="Syne" pitchFamily="34" charset="-122"/>
                <a:cs typeface="Syne" pitchFamily="34" charset="-120"/>
              </a:rPr>
              <a:t>3</a:t>
            </a:r>
            <a:endParaRPr lang="en-US" sz="2624" dirty="0"/>
          </a:p>
        </p:txBody>
      </p:sp>
      <p:sp>
        <p:nvSpPr>
          <p:cNvPr id="15" name="Text 13"/>
          <p:cNvSpPr/>
          <p:nvPr/>
        </p:nvSpPr>
        <p:spPr>
          <a:xfrm>
            <a:off x="7041713" y="5518547"/>
            <a:ext cx="3116580" cy="347186"/>
          </a:xfrm>
          <a:prstGeom prst="rect">
            <a:avLst/>
          </a:prstGeom>
          <a:noFill/>
          <a:ln/>
        </p:spPr>
        <p:txBody>
          <a:bodyPr wrap="none" rtlCol="0" anchor="t"/>
          <a:lstStyle/>
          <a:p>
            <a:pPr marL="0" indent="0">
              <a:lnSpc>
                <a:spcPts val="2734"/>
              </a:lnSpc>
              <a:buNone/>
            </a:pPr>
            <a:r>
              <a:rPr lang="en-US" sz="2187" b="1" dirty="0">
                <a:solidFill>
                  <a:srgbClr val="FFFFFF"/>
                </a:solidFill>
                <a:latin typeface="Syne" pitchFamily="34" charset="0"/>
                <a:ea typeface="Syne" pitchFamily="34" charset="-122"/>
                <a:cs typeface="Syne" pitchFamily="34" charset="-120"/>
              </a:rPr>
              <a:t>Password Managers</a:t>
            </a:r>
            <a:endParaRPr lang="en-US" sz="2187" dirty="0"/>
          </a:p>
        </p:txBody>
      </p:sp>
      <p:sp>
        <p:nvSpPr>
          <p:cNvPr id="16" name="Text 14"/>
          <p:cNvSpPr/>
          <p:nvPr/>
        </p:nvSpPr>
        <p:spPr>
          <a:xfrm>
            <a:off x="7041713" y="6087904"/>
            <a:ext cx="6755487" cy="710803"/>
          </a:xfrm>
          <a:prstGeom prst="rect">
            <a:avLst/>
          </a:prstGeom>
          <a:noFill/>
          <a:ln/>
        </p:spPr>
        <p:txBody>
          <a:bodyPr wrap="square" rtlCol="0" anchor="t"/>
          <a:lstStyle/>
          <a:p>
            <a:pPr marL="0" indent="0">
              <a:lnSpc>
                <a:spcPts val="2799"/>
              </a:lnSpc>
              <a:buNone/>
            </a:pPr>
            <a:r>
              <a:rPr lang="en-US" sz="1750" dirty="0">
                <a:solidFill>
                  <a:srgbClr val="D9E1FF"/>
                </a:solidFill>
                <a:latin typeface="Arimo" pitchFamily="34" charset="0"/>
                <a:ea typeface="Arimo" pitchFamily="34" charset="-122"/>
                <a:cs typeface="Arimo" pitchFamily="34" charset="-120"/>
              </a:rPr>
              <a:t>Simplify your life and enhance security by using password managers to securely store and generate complex passwords.</a:t>
            </a:r>
            <a:endParaRPr lang="en-US" sz="1750" dirty="0"/>
          </a:p>
        </p:txBody>
      </p:sp>
      <p:pic>
        <p:nvPicPr>
          <p:cNvPr id="17" name="Image 0"/>
          <p:cNvPicPr>
            <a:picLocks noChangeAspect="1"/>
          </p:cNvPicPr>
          <p:nvPr/>
        </p:nvPicPr>
        <p:blipFill>
          <a:blip r:embed="rId3"/>
          <a:srcRect/>
          <a:stretch/>
        </p:blipFill>
        <p:spPr>
          <a:xfrm>
            <a:off x="4988" y="0"/>
            <a:ext cx="5476424" cy="8229600"/>
          </a:xfrm>
          <a:prstGeom prst="rect">
            <a:avLst/>
          </a:prstGeom>
        </p:spPr>
      </p:pic>
      <p:sp>
        <p:nvSpPr>
          <p:cNvPr id="18" name="Rectangle 17">
            <a:extLst>
              <a:ext uri="{FF2B5EF4-FFF2-40B4-BE49-F238E27FC236}">
                <a16:creationId xmlns:a16="http://schemas.microsoft.com/office/drawing/2014/main" id="{60B9AC0D-5238-34AB-6E38-5E4A192FFFC1}"/>
              </a:ext>
            </a:extLst>
          </p:cNvPr>
          <p:cNvSpPr/>
          <p:nvPr/>
        </p:nvSpPr>
        <p:spPr>
          <a:xfrm>
            <a:off x="0" y="10048"/>
            <a:ext cx="14620352" cy="8219552"/>
          </a:xfrm>
          <a:prstGeom prst="rect">
            <a:avLst/>
          </a:prstGeom>
          <a:noFill/>
          <a:ln w="571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50D48"/>
          </a:solidFill>
          <a:ln/>
        </p:spPr>
        <p:txBody>
          <a:bodyPr/>
          <a:lstStyle/>
          <a:p>
            <a:endParaRPr lang="en-US"/>
          </a:p>
        </p:txBody>
      </p:sp>
      <p:sp>
        <p:nvSpPr>
          <p:cNvPr id="4" name="Text 2"/>
          <p:cNvSpPr/>
          <p:nvPr/>
        </p:nvSpPr>
        <p:spPr>
          <a:xfrm>
            <a:off x="6319599" y="1083588"/>
            <a:ext cx="7477601" cy="1388745"/>
          </a:xfrm>
          <a:prstGeom prst="rect">
            <a:avLst/>
          </a:prstGeom>
          <a:noFill/>
          <a:ln/>
        </p:spPr>
        <p:txBody>
          <a:bodyPr wrap="square" rtlCol="0" anchor="t"/>
          <a:lstStyle/>
          <a:p>
            <a:pPr marL="0" indent="0">
              <a:lnSpc>
                <a:spcPts val="5468"/>
              </a:lnSpc>
              <a:buNone/>
            </a:pPr>
            <a:r>
              <a:rPr lang="en-US" sz="4374" b="1" dirty="0">
                <a:solidFill>
                  <a:srgbClr val="FFFFFF"/>
                </a:solidFill>
                <a:latin typeface="Syne" pitchFamily="34" charset="0"/>
                <a:ea typeface="Syne" pitchFamily="34" charset="-122"/>
                <a:cs typeface="Syne" pitchFamily="34" charset="-120"/>
              </a:rPr>
              <a:t>Addressing Password Vulnerabilities</a:t>
            </a:r>
            <a:endParaRPr lang="en-US" sz="4374" dirty="0"/>
          </a:p>
        </p:txBody>
      </p:sp>
      <p:sp>
        <p:nvSpPr>
          <p:cNvPr id="5" name="Shape 3"/>
          <p:cNvSpPr/>
          <p:nvPr/>
        </p:nvSpPr>
        <p:spPr>
          <a:xfrm>
            <a:off x="6319599" y="2979182"/>
            <a:ext cx="499943" cy="499943"/>
          </a:xfrm>
          <a:prstGeom prst="roundRect">
            <a:avLst>
              <a:gd name="adj" fmla="val 13333"/>
            </a:avLst>
          </a:prstGeom>
          <a:solidFill>
            <a:srgbClr val="171542"/>
          </a:solidFill>
          <a:ln/>
        </p:spPr>
        <p:txBody>
          <a:bodyPr/>
          <a:lstStyle/>
          <a:p>
            <a:endParaRPr lang="en-US"/>
          </a:p>
        </p:txBody>
      </p:sp>
      <p:sp>
        <p:nvSpPr>
          <p:cNvPr id="6" name="Text 4"/>
          <p:cNvSpPr/>
          <p:nvPr/>
        </p:nvSpPr>
        <p:spPr>
          <a:xfrm>
            <a:off x="6504742" y="3020854"/>
            <a:ext cx="129540" cy="416481"/>
          </a:xfrm>
          <a:prstGeom prst="rect">
            <a:avLst/>
          </a:prstGeom>
          <a:noFill/>
          <a:ln/>
        </p:spPr>
        <p:txBody>
          <a:bodyPr wrap="none" rtlCol="0" anchor="t"/>
          <a:lstStyle/>
          <a:p>
            <a:pPr marL="0" indent="0" algn="ctr">
              <a:lnSpc>
                <a:spcPts val="3281"/>
              </a:lnSpc>
              <a:buNone/>
            </a:pPr>
            <a:r>
              <a:rPr lang="en-US" sz="2624" b="1" dirty="0">
                <a:solidFill>
                  <a:srgbClr val="FFFFFF"/>
                </a:solidFill>
                <a:latin typeface="Syne" pitchFamily="34" charset="0"/>
                <a:ea typeface="Syne" pitchFamily="34" charset="-122"/>
                <a:cs typeface="Syne" pitchFamily="34" charset="-120"/>
              </a:rPr>
              <a:t>1</a:t>
            </a:r>
            <a:endParaRPr lang="en-US" sz="2624" dirty="0"/>
          </a:p>
        </p:txBody>
      </p:sp>
      <p:sp>
        <p:nvSpPr>
          <p:cNvPr id="7" name="Text 5"/>
          <p:cNvSpPr/>
          <p:nvPr/>
        </p:nvSpPr>
        <p:spPr>
          <a:xfrm>
            <a:off x="7041713" y="3055501"/>
            <a:ext cx="2905601" cy="694373"/>
          </a:xfrm>
          <a:prstGeom prst="rect">
            <a:avLst/>
          </a:prstGeom>
          <a:noFill/>
          <a:ln/>
        </p:spPr>
        <p:txBody>
          <a:bodyPr wrap="square" rtlCol="0" anchor="t"/>
          <a:lstStyle/>
          <a:p>
            <a:pPr marL="0" indent="0">
              <a:lnSpc>
                <a:spcPts val="2734"/>
              </a:lnSpc>
              <a:buNone/>
            </a:pPr>
            <a:r>
              <a:rPr lang="en-US" sz="2187" b="1" dirty="0">
                <a:solidFill>
                  <a:srgbClr val="FFFFFF"/>
                </a:solidFill>
                <a:latin typeface="Syne" pitchFamily="34" charset="0"/>
                <a:ea typeface="Syne" pitchFamily="34" charset="-122"/>
                <a:cs typeface="Syne" pitchFamily="34" charset="-120"/>
              </a:rPr>
              <a:t>Brute Force Attacks</a:t>
            </a:r>
            <a:endParaRPr lang="en-US" sz="2187" dirty="0"/>
          </a:p>
        </p:txBody>
      </p:sp>
      <p:sp>
        <p:nvSpPr>
          <p:cNvPr id="8" name="Text 6"/>
          <p:cNvSpPr/>
          <p:nvPr/>
        </p:nvSpPr>
        <p:spPr>
          <a:xfrm>
            <a:off x="7041713" y="3972044"/>
            <a:ext cx="2905601" cy="1421606"/>
          </a:xfrm>
          <a:prstGeom prst="rect">
            <a:avLst/>
          </a:prstGeom>
          <a:noFill/>
          <a:ln/>
        </p:spPr>
        <p:txBody>
          <a:bodyPr wrap="square" rtlCol="0" anchor="t"/>
          <a:lstStyle/>
          <a:p>
            <a:pPr marL="0" indent="0">
              <a:lnSpc>
                <a:spcPts val="2799"/>
              </a:lnSpc>
              <a:buNone/>
            </a:pPr>
            <a:r>
              <a:rPr lang="en-US" sz="1750" dirty="0">
                <a:solidFill>
                  <a:srgbClr val="D9E1FF"/>
                </a:solidFill>
                <a:latin typeface="Arimo" pitchFamily="34" charset="0"/>
                <a:ea typeface="Arimo" pitchFamily="34" charset="-122"/>
                <a:cs typeface="Arimo" pitchFamily="34" charset="-120"/>
              </a:rPr>
              <a:t>Implement account lockouts and rate limiting to prevent automated guessing of passwords.</a:t>
            </a:r>
            <a:endParaRPr lang="en-US" sz="1750" dirty="0"/>
          </a:p>
        </p:txBody>
      </p:sp>
      <p:sp>
        <p:nvSpPr>
          <p:cNvPr id="9" name="Shape 7"/>
          <p:cNvSpPr/>
          <p:nvPr/>
        </p:nvSpPr>
        <p:spPr>
          <a:xfrm>
            <a:off x="10169485" y="2979182"/>
            <a:ext cx="499943" cy="499943"/>
          </a:xfrm>
          <a:prstGeom prst="roundRect">
            <a:avLst>
              <a:gd name="adj" fmla="val 13333"/>
            </a:avLst>
          </a:prstGeom>
          <a:solidFill>
            <a:srgbClr val="171542"/>
          </a:solidFill>
          <a:ln/>
        </p:spPr>
        <p:txBody>
          <a:bodyPr/>
          <a:lstStyle/>
          <a:p>
            <a:endParaRPr lang="en-US"/>
          </a:p>
        </p:txBody>
      </p:sp>
      <p:sp>
        <p:nvSpPr>
          <p:cNvPr id="10" name="Text 8"/>
          <p:cNvSpPr/>
          <p:nvPr/>
        </p:nvSpPr>
        <p:spPr>
          <a:xfrm>
            <a:off x="10316528" y="3020854"/>
            <a:ext cx="205740" cy="416481"/>
          </a:xfrm>
          <a:prstGeom prst="rect">
            <a:avLst/>
          </a:prstGeom>
          <a:noFill/>
          <a:ln/>
        </p:spPr>
        <p:txBody>
          <a:bodyPr wrap="none" rtlCol="0" anchor="t"/>
          <a:lstStyle/>
          <a:p>
            <a:pPr marL="0" indent="0" algn="ctr">
              <a:lnSpc>
                <a:spcPts val="3281"/>
              </a:lnSpc>
              <a:buNone/>
            </a:pPr>
            <a:r>
              <a:rPr lang="en-US" sz="2624" b="1" dirty="0">
                <a:solidFill>
                  <a:srgbClr val="FFFFFF"/>
                </a:solidFill>
                <a:latin typeface="Syne" pitchFamily="34" charset="0"/>
                <a:ea typeface="Syne" pitchFamily="34" charset="-122"/>
                <a:cs typeface="Syne" pitchFamily="34" charset="-120"/>
              </a:rPr>
              <a:t>2</a:t>
            </a:r>
            <a:endParaRPr lang="en-US" sz="2624" dirty="0"/>
          </a:p>
        </p:txBody>
      </p:sp>
      <p:sp>
        <p:nvSpPr>
          <p:cNvPr id="11" name="Text 9"/>
          <p:cNvSpPr/>
          <p:nvPr/>
        </p:nvSpPr>
        <p:spPr>
          <a:xfrm>
            <a:off x="10891599" y="3055501"/>
            <a:ext cx="2560320" cy="347186"/>
          </a:xfrm>
          <a:prstGeom prst="rect">
            <a:avLst/>
          </a:prstGeom>
          <a:noFill/>
          <a:ln/>
        </p:spPr>
        <p:txBody>
          <a:bodyPr wrap="none" rtlCol="0" anchor="t"/>
          <a:lstStyle/>
          <a:p>
            <a:pPr marL="0" indent="0">
              <a:lnSpc>
                <a:spcPts val="2734"/>
              </a:lnSpc>
              <a:buNone/>
            </a:pPr>
            <a:r>
              <a:rPr lang="en-US" sz="2187" b="1" dirty="0">
                <a:solidFill>
                  <a:srgbClr val="FFFFFF"/>
                </a:solidFill>
                <a:latin typeface="Syne" pitchFamily="34" charset="0"/>
                <a:ea typeface="Syne" pitchFamily="34" charset="-122"/>
                <a:cs typeface="Syne" pitchFamily="34" charset="-120"/>
              </a:rPr>
              <a:t>Phishing Attacks</a:t>
            </a:r>
            <a:endParaRPr lang="en-US" sz="2187" dirty="0"/>
          </a:p>
        </p:txBody>
      </p:sp>
      <p:sp>
        <p:nvSpPr>
          <p:cNvPr id="12" name="Text 10"/>
          <p:cNvSpPr/>
          <p:nvPr/>
        </p:nvSpPr>
        <p:spPr>
          <a:xfrm>
            <a:off x="10891599" y="3624858"/>
            <a:ext cx="2905601" cy="1421606"/>
          </a:xfrm>
          <a:prstGeom prst="rect">
            <a:avLst/>
          </a:prstGeom>
          <a:noFill/>
          <a:ln/>
        </p:spPr>
        <p:txBody>
          <a:bodyPr wrap="square" rtlCol="0" anchor="t"/>
          <a:lstStyle/>
          <a:p>
            <a:pPr marL="0" indent="0">
              <a:lnSpc>
                <a:spcPts val="2799"/>
              </a:lnSpc>
              <a:buNone/>
            </a:pPr>
            <a:r>
              <a:rPr lang="en-US" sz="1750" dirty="0">
                <a:solidFill>
                  <a:srgbClr val="D9E1FF"/>
                </a:solidFill>
                <a:latin typeface="Arimo" pitchFamily="34" charset="0"/>
                <a:ea typeface="Arimo" pitchFamily="34" charset="-122"/>
                <a:cs typeface="Arimo" pitchFamily="34" charset="-120"/>
              </a:rPr>
              <a:t>Educate users about identifying and avoiding phishing scams to protect their login credentials.</a:t>
            </a:r>
            <a:endParaRPr lang="en-US" sz="1750" dirty="0"/>
          </a:p>
        </p:txBody>
      </p:sp>
      <p:sp>
        <p:nvSpPr>
          <p:cNvPr id="13" name="Shape 11"/>
          <p:cNvSpPr/>
          <p:nvPr/>
        </p:nvSpPr>
        <p:spPr>
          <a:xfrm>
            <a:off x="6319599" y="5789414"/>
            <a:ext cx="499943" cy="499943"/>
          </a:xfrm>
          <a:prstGeom prst="roundRect">
            <a:avLst>
              <a:gd name="adj" fmla="val 13333"/>
            </a:avLst>
          </a:prstGeom>
          <a:solidFill>
            <a:srgbClr val="171542"/>
          </a:solidFill>
          <a:ln/>
        </p:spPr>
        <p:txBody>
          <a:bodyPr/>
          <a:lstStyle/>
          <a:p>
            <a:endParaRPr lang="en-US"/>
          </a:p>
        </p:txBody>
      </p:sp>
      <p:sp>
        <p:nvSpPr>
          <p:cNvPr id="14" name="Text 12"/>
          <p:cNvSpPr/>
          <p:nvPr/>
        </p:nvSpPr>
        <p:spPr>
          <a:xfrm>
            <a:off x="6462832" y="5831086"/>
            <a:ext cx="213360" cy="416481"/>
          </a:xfrm>
          <a:prstGeom prst="rect">
            <a:avLst/>
          </a:prstGeom>
          <a:noFill/>
          <a:ln/>
        </p:spPr>
        <p:txBody>
          <a:bodyPr wrap="none" rtlCol="0" anchor="t"/>
          <a:lstStyle/>
          <a:p>
            <a:pPr marL="0" indent="0" algn="ctr">
              <a:lnSpc>
                <a:spcPts val="3281"/>
              </a:lnSpc>
              <a:buNone/>
            </a:pPr>
            <a:r>
              <a:rPr lang="en-US" sz="2624" b="1" dirty="0">
                <a:solidFill>
                  <a:srgbClr val="FFFFFF"/>
                </a:solidFill>
                <a:latin typeface="Syne" pitchFamily="34" charset="0"/>
                <a:ea typeface="Syne" pitchFamily="34" charset="-122"/>
                <a:cs typeface="Syne" pitchFamily="34" charset="-120"/>
              </a:rPr>
              <a:t>3</a:t>
            </a:r>
            <a:endParaRPr lang="en-US" sz="2624" dirty="0"/>
          </a:p>
        </p:txBody>
      </p:sp>
      <p:sp>
        <p:nvSpPr>
          <p:cNvPr id="15" name="Text 13"/>
          <p:cNvSpPr/>
          <p:nvPr/>
        </p:nvSpPr>
        <p:spPr>
          <a:xfrm>
            <a:off x="7041713" y="5865733"/>
            <a:ext cx="2819400" cy="347186"/>
          </a:xfrm>
          <a:prstGeom prst="rect">
            <a:avLst/>
          </a:prstGeom>
          <a:noFill/>
          <a:ln/>
        </p:spPr>
        <p:txBody>
          <a:bodyPr wrap="none" rtlCol="0" anchor="t"/>
          <a:lstStyle/>
          <a:p>
            <a:pPr marL="0" indent="0">
              <a:lnSpc>
                <a:spcPts val="2734"/>
              </a:lnSpc>
              <a:buNone/>
            </a:pPr>
            <a:r>
              <a:rPr lang="en-US" sz="2187" b="1" dirty="0">
                <a:solidFill>
                  <a:srgbClr val="FFFFFF"/>
                </a:solidFill>
                <a:latin typeface="Syne" pitchFamily="34" charset="0"/>
                <a:ea typeface="Syne" pitchFamily="34" charset="-122"/>
                <a:cs typeface="Syne" pitchFamily="34" charset="-120"/>
              </a:rPr>
              <a:t>Account Recovery</a:t>
            </a:r>
            <a:endParaRPr lang="en-US" sz="2187" dirty="0"/>
          </a:p>
        </p:txBody>
      </p:sp>
      <p:sp>
        <p:nvSpPr>
          <p:cNvPr id="16" name="Text 14"/>
          <p:cNvSpPr/>
          <p:nvPr/>
        </p:nvSpPr>
        <p:spPr>
          <a:xfrm>
            <a:off x="7041713" y="6435090"/>
            <a:ext cx="6755487" cy="710803"/>
          </a:xfrm>
          <a:prstGeom prst="rect">
            <a:avLst/>
          </a:prstGeom>
          <a:noFill/>
          <a:ln/>
        </p:spPr>
        <p:txBody>
          <a:bodyPr wrap="square" rtlCol="0" anchor="t"/>
          <a:lstStyle/>
          <a:p>
            <a:pPr marL="0" indent="0">
              <a:lnSpc>
                <a:spcPts val="2799"/>
              </a:lnSpc>
              <a:buNone/>
            </a:pPr>
            <a:r>
              <a:rPr lang="en-US" sz="1750" dirty="0">
                <a:solidFill>
                  <a:srgbClr val="D9E1FF"/>
                </a:solidFill>
                <a:latin typeface="Arimo" pitchFamily="34" charset="0"/>
                <a:ea typeface="Arimo" pitchFamily="34" charset="-122"/>
                <a:cs typeface="Arimo" pitchFamily="34" charset="-120"/>
              </a:rPr>
              <a:t>Strengthen account recovery processes to prevent unauthorized access to user accounts.</a:t>
            </a:r>
            <a:endParaRPr lang="en-US" sz="1750" dirty="0"/>
          </a:p>
        </p:txBody>
      </p:sp>
      <p:pic>
        <p:nvPicPr>
          <p:cNvPr id="17" name="Image 0"/>
          <p:cNvPicPr>
            <a:picLocks noChangeAspect="1"/>
          </p:cNvPicPr>
          <p:nvPr/>
        </p:nvPicPr>
        <p:blipFill rotWithShape="1">
          <a:blip r:embed="rId3"/>
          <a:srcRect l="35646" t="1910" r="9955" b="312"/>
          <a:stretch/>
        </p:blipFill>
        <p:spPr>
          <a:xfrm>
            <a:off x="0" y="0"/>
            <a:ext cx="5794052" cy="8229600"/>
          </a:xfrm>
          <a:prstGeom prst="rect">
            <a:avLst/>
          </a:prstGeom>
        </p:spPr>
      </p:pic>
      <p:sp>
        <p:nvSpPr>
          <p:cNvPr id="18" name="Rectangle 17">
            <a:extLst>
              <a:ext uri="{FF2B5EF4-FFF2-40B4-BE49-F238E27FC236}">
                <a16:creationId xmlns:a16="http://schemas.microsoft.com/office/drawing/2014/main" id="{2F4011D1-B905-D093-2B6F-FA627631BA18}"/>
              </a:ext>
            </a:extLst>
          </p:cNvPr>
          <p:cNvSpPr/>
          <p:nvPr/>
        </p:nvSpPr>
        <p:spPr>
          <a:xfrm>
            <a:off x="0" y="10048"/>
            <a:ext cx="14620352" cy="8219552"/>
          </a:xfrm>
          <a:prstGeom prst="rect">
            <a:avLst/>
          </a:prstGeom>
          <a:noFill/>
          <a:ln w="571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50D48"/>
          </a:solidFill>
          <a:ln/>
        </p:spPr>
        <p:txBody>
          <a:bodyPr/>
          <a:lstStyle/>
          <a:p>
            <a:endParaRPr lang="en-US"/>
          </a:p>
        </p:txBody>
      </p:sp>
      <p:sp>
        <p:nvSpPr>
          <p:cNvPr id="3" name="Shape 1"/>
          <p:cNvSpPr/>
          <p:nvPr/>
        </p:nvSpPr>
        <p:spPr>
          <a:xfrm>
            <a:off x="0" y="-263502"/>
            <a:ext cx="14630400" cy="8229600"/>
          </a:xfrm>
          <a:prstGeom prst="rect">
            <a:avLst/>
          </a:prstGeom>
          <a:solidFill>
            <a:srgbClr val="0C0A33"/>
          </a:solidFill>
          <a:ln/>
        </p:spPr>
        <p:txBody>
          <a:bodyPr/>
          <a:lstStyle/>
          <a:p>
            <a:endParaRPr lang="en-US"/>
          </a:p>
        </p:txBody>
      </p:sp>
      <p:sp>
        <p:nvSpPr>
          <p:cNvPr id="21" name="Rectangle 20">
            <a:extLst>
              <a:ext uri="{FF2B5EF4-FFF2-40B4-BE49-F238E27FC236}">
                <a16:creationId xmlns:a16="http://schemas.microsoft.com/office/drawing/2014/main" id="{4CC23ECB-627E-C626-2000-EE303BF75487}"/>
              </a:ext>
            </a:extLst>
          </p:cNvPr>
          <p:cNvSpPr/>
          <p:nvPr/>
        </p:nvSpPr>
        <p:spPr>
          <a:xfrm>
            <a:off x="0" y="81023"/>
            <a:ext cx="14620352" cy="8075839"/>
          </a:xfrm>
          <a:prstGeom prst="rect">
            <a:avLst/>
          </a:prstGeom>
          <a:noFill/>
          <a:ln w="571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A27529CE-6A6D-2B84-1CEA-01C889DA8A9F}"/>
              </a:ext>
            </a:extLst>
          </p:cNvPr>
          <p:cNvPicPr>
            <a:picLocks noChangeAspect="1"/>
          </p:cNvPicPr>
          <p:nvPr/>
        </p:nvPicPr>
        <p:blipFill>
          <a:blip r:embed="rId3"/>
          <a:stretch>
            <a:fillRect/>
          </a:stretch>
        </p:blipFill>
        <p:spPr>
          <a:xfrm>
            <a:off x="213444" y="263502"/>
            <a:ext cx="7278150" cy="4721093"/>
          </a:xfrm>
          <a:prstGeom prst="rect">
            <a:avLst/>
          </a:prstGeom>
        </p:spPr>
      </p:pic>
      <p:pic>
        <p:nvPicPr>
          <p:cNvPr id="4" name="Picture 3">
            <a:extLst>
              <a:ext uri="{FF2B5EF4-FFF2-40B4-BE49-F238E27FC236}">
                <a16:creationId xmlns:a16="http://schemas.microsoft.com/office/drawing/2014/main" id="{DC2EFBA1-7F79-1949-F610-2AFF59682AC1}"/>
              </a:ext>
            </a:extLst>
          </p:cNvPr>
          <p:cNvPicPr>
            <a:picLocks noChangeAspect="1"/>
          </p:cNvPicPr>
          <p:nvPr/>
        </p:nvPicPr>
        <p:blipFill>
          <a:blip r:embed="rId4"/>
          <a:stretch>
            <a:fillRect/>
          </a:stretch>
        </p:blipFill>
        <p:spPr>
          <a:xfrm>
            <a:off x="7756499" y="1402035"/>
            <a:ext cx="6660457" cy="3582560"/>
          </a:xfrm>
          <a:prstGeom prst="rect">
            <a:avLst/>
          </a:prstGeom>
        </p:spPr>
      </p:pic>
    </p:spTree>
    <p:extLst>
      <p:ext uri="{BB962C8B-B14F-4D97-AF65-F5344CB8AC3E}">
        <p14:creationId xmlns:p14="http://schemas.microsoft.com/office/powerpoint/2010/main" val="26284072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50D48"/>
          </a:solidFill>
          <a:ln/>
        </p:spPr>
        <p:txBody>
          <a:bodyPr/>
          <a:lstStyle/>
          <a:p>
            <a:endParaRPr lang="en-US"/>
          </a:p>
        </p:txBody>
      </p:sp>
      <p:sp>
        <p:nvSpPr>
          <p:cNvPr id="3" name="Shape 1"/>
          <p:cNvSpPr/>
          <p:nvPr/>
        </p:nvSpPr>
        <p:spPr>
          <a:xfrm>
            <a:off x="0" y="-263502"/>
            <a:ext cx="14630400" cy="8229600"/>
          </a:xfrm>
          <a:prstGeom prst="rect">
            <a:avLst/>
          </a:prstGeom>
          <a:solidFill>
            <a:srgbClr val="0C0A33"/>
          </a:solidFill>
          <a:ln/>
        </p:spPr>
        <p:txBody>
          <a:bodyPr/>
          <a:lstStyle/>
          <a:p>
            <a:endParaRPr lang="en-US"/>
          </a:p>
        </p:txBody>
      </p:sp>
      <p:sp>
        <p:nvSpPr>
          <p:cNvPr id="21" name="Rectangle 20">
            <a:extLst>
              <a:ext uri="{FF2B5EF4-FFF2-40B4-BE49-F238E27FC236}">
                <a16:creationId xmlns:a16="http://schemas.microsoft.com/office/drawing/2014/main" id="{4CC23ECB-627E-C626-2000-EE303BF75487}"/>
              </a:ext>
            </a:extLst>
          </p:cNvPr>
          <p:cNvSpPr/>
          <p:nvPr/>
        </p:nvSpPr>
        <p:spPr>
          <a:xfrm>
            <a:off x="0" y="134082"/>
            <a:ext cx="14620352" cy="8002922"/>
          </a:xfrm>
          <a:prstGeom prst="rect">
            <a:avLst/>
          </a:prstGeom>
          <a:noFill/>
          <a:ln w="571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F41FA19C-4B08-2709-4D81-A447BE0CD00E}"/>
              </a:ext>
            </a:extLst>
          </p:cNvPr>
          <p:cNvPicPr>
            <a:picLocks noChangeAspect="1"/>
          </p:cNvPicPr>
          <p:nvPr/>
        </p:nvPicPr>
        <p:blipFill rotWithShape="1">
          <a:blip r:embed="rId3"/>
          <a:srcRect b="13366"/>
          <a:stretch/>
        </p:blipFill>
        <p:spPr>
          <a:xfrm>
            <a:off x="298770" y="983407"/>
            <a:ext cx="14022812" cy="5735782"/>
          </a:xfrm>
          <a:prstGeom prst="rect">
            <a:avLst/>
          </a:prstGeom>
        </p:spPr>
      </p:pic>
    </p:spTree>
    <p:extLst>
      <p:ext uri="{BB962C8B-B14F-4D97-AF65-F5344CB8AC3E}">
        <p14:creationId xmlns:p14="http://schemas.microsoft.com/office/powerpoint/2010/main" val="39441732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50D48"/>
          </a:solidFill>
          <a:ln/>
        </p:spPr>
        <p:txBody>
          <a:bodyPr/>
          <a:lstStyle/>
          <a:p>
            <a:endParaRPr lang="en-US"/>
          </a:p>
        </p:txBody>
      </p:sp>
      <p:sp>
        <p:nvSpPr>
          <p:cNvPr id="3" name="Shape 1"/>
          <p:cNvSpPr/>
          <p:nvPr/>
        </p:nvSpPr>
        <p:spPr>
          <a:xfrm>
            <a:off x="0" y="-263502"/>
            <a:ext cx="14630400" cy="8229600"/>
          </a:xfrm>
          <a:prstGeom prst="rect">
            <a:avLst/>
          </a:prstGeom>
          <a:solidFill>
            <a:srgbClr val="0C0A33"/>
          </a:solidFill>
          <a:ln/>
        </p:spPr>
        <p:txBody>
          <a:bodyPr/>
          <a:lstStyle/>
          <a:p>
            <a:endParaRPr lang="en-US"/>
          </a:p>
        </p:txBody>
      </p:sp>
      <p:sp>
        <p:nvSpPr>
          <p:cNvPr id="21" name="Rectangle 20">
            <a:extLst>
              <a:ext uri="{FF2B5EF4-FFF2-40B4-BE49-F238E27FC236}">
                <a16:creationId xmlns:a16="http://schemas.microsoft.com/office/drawing/2014/main" id="{4CC23ECB-627E-C626-2000-EE303BF75487}"/>
              </a:ext>
            </a:extLst>
          </p:cNvPr>
          <p:cNvSpPr/>
          <p:nvPr/>
        </p:nvSpPr>
        <p:spPr>
          <a:xfrm>
            <a:off x="0" y="92597"/>
            <a:ext cx="14620352" cy="8064266"/>
          </a:xfrm>
          <a:prstGeom prst="rect">
            <a:avLst/>
          </a:prstGeom>
          <a:noFill/>
          <a:ln w="571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ABA0C32A-12F5-5136-0E4B-F2013E50B0B9}"/>
              </a:ext>
            </a:extLst>
          </p:cNvPr>
          <p:cNvPicPr>
            <a:picLocks noChangeAspect="1"/>
          </p:cNvPicPr>
          <p:nvPr/>
        </p:nvPicPr>
        <p:blipFill>
          <a:blip r:embed="rId3"/>
          <a:stretch>
            <a:fillRect/>
          </a:stretch>
        </p:blipFill>
        <p:spPr>
          <a:xfrm>
            <a:off x="1890539" y="1226127"/>
            <a:ext cx="10301461" cy="6351010"/>
          </a:xfrm>
          <a:prstGeom prst="rect">
            <a:avLst/>
          </a:prstGeom>
        </p:spPr>
      </p:pic>
      <p:sp>
        <p:nvSpPr>
          <p:cNvPr id="6" name="Text 9">
            <a:extLst>
              <a:ext uri="{FF2B5EF4-FFF2-40B4-BE49-F238E27FC236}">
                <a16:creationId xmlns:a16="http://schemas.microsoft.com/office/drawing/2014/main" id="{FF4BB317-0974-A683-3ED9-275F7782518E}"/>
              </a:ext>
            </a:extLst>
          </p:cNvPr>
          <p:cNvSpPr/>
          <p:nvPr/>
        </p:nvSpPr>
        <p:spPr>
          <a:xfrm>
            <a:off x="4916827" y="341309"/>
            <a:ext cx="4331082" cy="621316"/>
          </a:xfrm>
          <a:prstGeom prst="rect">
            <a:avLst/>
          </a:prstGeom>
          <a:noFill/>
          <a:ln/>
        </p:spPr>
        <p:txBody>
          <a:bodyPr wrap="none" rtlCol="0" anchor="t"/>
          <a:lstStyle/>
          <a:p>
            <a:pPr marL="0" indent="0">
              <a:lnSpc>
                <a:spcPts val="2734"/>
              </a:lnSpc>
              <a:buNone/>
            </a:pPr>
            <a:r>
              <a:rPr lang="en-US" sz="4800" b="1" dirty="0">
                <a:solidFill>
                  <a:srgbClr val="FFFFFF"/>
                </a:solidFill>
                <a:latin typeface="Syne" pitchFamily="34" charset="0"/>
                <a:ea typeface="Syne" pitchFamily="34" charset="-122"/>
                <a:cs typeface="Syne" pitchFamily="34" charset="-120"/>
              </a:rPr>
              <a:t>Phishing Attacks</a:t>
            </a:r>
            <a:endParaRPr lang="en-US" sz="4800" dirty="0"/>
          </a:p>
        </p:txBody>
      </p:sp>
    </p:spTree>
    <p:extLst>
      <p:ext uri="{BB962C8B-B14F-4D97-AF65-F5344CB8AC3E}">
        <p14:creationId xmlns:p14="http://schemas.microsoft.com/office/powerpoint/2010/main" val="35946003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50D48"/>
          </a:solidFill>
          <a:ln/>
        </p:spPr>
        <p:txBody>
          <a:bodyPr/>
          <a:lstStyle/>
          <a:p>
            <a:endParaRPr lang="en-US"/>
          </a:p>
        </p:txBody>
      </p:sp>
      <p:sp>
        <p:nvSpPr>
          <p:cNvPr id="5" name="Shape 3"/>
          <p:cNvSpPr/>
          <p:nvPr/>
        </p:nvSpPr>
        <p:spPr>
          <a:xfrm>
            <a:off x="706082" y="1361783"/>
            <a:ext cx="499943" cy="499943"/>
          </a:xfrm>
          <a:prstGeom prst="roundRect">
            <a:avLst>
              <a:gd name="adj" fmla="val 13333"/>
            </a:avLst>
          </a:prstGeom>
          <a:solidFill>
            <a:srgbClr val="171542"/>
          </a:solidFill>
          <a:ln/>
        </p:spPr>
        <p:txBody>
          <a:bodyPr/>
          <a:lstStyle/>
          <a:p>
            <a:endParaRPr lang="en-US"/>
          </a:p>
        </p:txBody>
      </p:sp>
      <p:sp>
        <p:nvSpPr>
          <p:cNvPr id="6" name="Text 4"/>
          <p:cNvSpPr/>
          <p:nvPr/>
        </p:nvSpPr>
        <p:spPr>
          <a:xfrm>
            <a:off x="891283" y="1361783"/>
            <a:ext cx="129540" cy="416481"/>
          </a:xfrm>
          <a:prstGeom prst="rect">
            <a:avLst/>
          </a:prstGeom>
          <a:noFill/>
          <a:ln/>
        </p:spPr>
        <p:txBody>
          <a:bodyPr wrap="none" rtlCol="0" anchor="t"/>
          <a:lstStyle/>
          <a:p>
            <a:pPr marL="0" indent="0" algn="ctr">
              <a:lnSpc>
                <a:spcPts val="3281"/>
              </a:lnSpc>
              <a:buNone/>
            </a:pPr>
            <a:r>
              <a:rPr lang="en-US" sz="2624" b="1" dirty="0">
                <a:solidFill>
                  <a:srgbClr val="FFFFFF"/>
                </a:solidFill>
                <a:latin typeface="Syne" pitchFamily="34" charset="0"/>
                <a:ea typeface="Syne" pitchFamily="34" charset="-122"/>
                <a:cs typeface="Syne" pitchFamily="34" charset="-120"/>
              </a:rPr>
              <a:t>1</a:t>
            </a:r>
            <a:endParaRPr lang="en-US" sz="2624" dirty="0"/>
          </a:p>
        </p:txBody>
      </p:sp>
      <p:sp>
        <p:nvSpPr>
          <p:cNvPr id="7" name="Text 5"/>
          <p:cNvSpPr/>
          <p:nvPr/>
        </p:nvSpPr>
        <p:spPr>
          <a:xfrm>
            <a:off x="1347495" y="1361783"/>
            <a:ext cx="2905601" cy="694373"/>
          </a:xfrm>
          <a:prstGeom prst="rect">
            <a:avLst/>
          </a:prstGeom>
          <a:noFill/>
          <a:ln/>
        </p:spPr>
        <p:txBody>
          <a:bodyPr wrap="square" rtlCol="0" anchor="t"/>
          <a:lstStyle/>
          <a:p>
            <a:pPr marL="0" indent="0">
              <a:lnSpc>
                <a:spcPts val="2734"/>
              </a:lnSpc>
              <a:buNone/>
            </a:pPr>
            <a:r>
              <a:rPr lang="en-US" sz="2187" b="1" dirty="0">
                <a:solidFill>
                  <a:srgbClr val="FFFFFF"/>
                </a:solidFill>
                <a:latin typeface="Syne" pitchFamily="34" charset="0"/>
                <a:ea typeface="Syne" pitchFamily="34" charset="-122"/>
                <a:cs typeface="Syne" pitchFamily="34" charset="-120"/>
              </a:rPr>
              <a:t>Brute Force Attacks</a:t>
            </a:r>
            <a:endParaRPr lang="en-US" sz="2187" dirty="0"/>
          </a:p>
        </p:txBody>
      </p:sp>
      <p:sp>
        <p:nvSpPr>
          <p:cNvPr id="9" name="Shape 7"/>
          <p:cNvSpPr/>
          <p:nvPr/>
        </p:nvSpPr>
        <p:spPr>
          <a:xfrm>
            <a:off x="783756" y="4733346"/>
            <a:ext cx="499943" cy="499943"/>
          </a:xfrm>
          <a:prstGeom prst="roundRect">
            <a:avLst>
              <a:gd name="adj" fmla="val 13333"/>
            </a:avLst>
          </a:prstGeom>
          <a:solidFill>
            <a:srgbClr val="171542"/>
          </a:solidFill>
          <a:ln/>
        </p:spPr>
        <p:txBody>
          <a:bodyPr/>
          <a:lstStyle/>
          <a:p>
            <a:endParaRPr lang="en-US"/>
          </a:p>
        </p:txBody>
      </p:sp>
      <p:sp>
        <p:nvSpPr>
          <p:cNvPr id="10" name="Text 8"/>
          <p:cNvSpPr/>
          <p:nvPr/>
        </p:nvSpPr>
        <p:spPr>
          <a:xfrm>
            <a:off x="911115" y="4733346"/>
            <a:ext cx="205740" cy="416481"/>
          </a:xfrm>
          <a:prstGeom prst="rect">
            <a:avLst/>
          </a:prstGeom>
          <a:noFill/>
          <a:ln/>
        </p:spPr>
        <p:txBody>
          <a:bodyPr wrap="none" rtlCol="0" anchor="t"/>
          <a:lstStyle/>
          <a:p>
            <a:pPr marL="0" indent="0" algn="ctr">
              <a:lnSpc>
                <a:spcPts val="3281"/>
              </a:lnSpc>
              <a:buNone/>
            </a:pPr>
            <a:r>
              <a:rPr lang="en-US" sz="2624" b="1" dirty="0">
                <a:solidFill>
                  <a:srgbClr val="FFFFFF"/>
                </a:solidFill>
                <a:latin typeface="Syne" pitchFamily="34" charset="0"/>
                <a:ea typeface="Syne" pitchFamily="34" charset="-122"/>
                <a:cs typeface="Syne" pitchFamily="34" charset="-120"/>
              </a:rPr>
              <a:t>2</a:t>
            </a:r>
            <a:endParaRPr lang="en-US" sz="2624" dirty="0"/>
          </a:p>
        </p:txBody>
      </p:sp>
      <p:sp>
        <p:nvSpPr>
          <p:cNvPr id="11" name="Text 9"/>
          <p:cNvSpPr/>
          <p:nvPr/>
        </p:nvSpPr>
        <p:spPr>
          <a:xfrm>
            <a:off x="1520135" y="4802641"/>
            <a:ext cx="2560320" cy="347186"/>
          </a:xfrm>
          <a:prstGeom prst="rect">
            <a:avLst/>
          </a:prstGeom>
          <a:noFill/>
          <a:ln/>
        </p:spPr>
        <p:txBody>
          <a:bodyPr wrap="none" rtlCol="0" anchor="t"/>
          <a:lstStyle/>
          <a:p>
            <a:pPr marL="0" indent="0">
              <a:lnSpc>
                <a:spcPts val="2734"/>
              </a:lnSpc>
              <a:buNone/>
            </a:pPr>
            <a:r>
              <a:rPr lang="en-US" sz="2187" b="1" dirty="0">
                <a:solidFill>
                  <a:srgbClr val="FFFFFF"/>
                </a:solidFill>
                <a:latin typeface="Syne" pitchFamily="34" charset="0"/>
                <a:ea typeface="Syne" pitchFamily="34" charset="-122"/>
                <a:cs typeface="Syne" pitchFamily="34" charset="-120"/>
              </a:rPr>
              <a:t>Phishing Attacks</a:t>
            </a:r>
            <a:endParaRPr lang="en-US" sz="2187" dirty="0"/>
          </a:p>
        </p:txBody>
      </p:sp>
      <p:sp>
        <p:nvSpPr>
          <p:cNvPr id="18" name="TextBox 17">
            <a:extLst>
              <a:ext uri="{FF2B5EF4-FFF2-40B4-BE49-F238E27FC236}">
                <a16:creationId xmlns:a16="http://schemas.microsoft.com/office/drawing/2014/main" id="{EFD3CEDF-BBD2-252E-65A6-BDAAA4745B53}"/>
              </a:ext>
            </a:extLst>
          </p:cNvPr>
          <p:cNvSpPr txBox="1"/>
          <p:nvPr/>
        </p:nvSpPr>
        <p:spPr>
          <a:xfrm>
            <a:off x="5015637" y="124691"/>
            <a:ext cx="5759736" cy="923330"/>
          </a:xfrm>
          <a:prstGeom prst="rect">
            <a:avLst/>
          </a:prstGeom>
          <a:noFill/>
        </p:spPr>
        <p:txBody>
          <a:bodyPr wrap="square" rtlCol="0">
            <a:spAutoFit/>
          </a:bodyPr>
          <a:lstStyle/>
          <a:p>
            <a:r>
              <a:rPr lang="en-US" sz="5400" dirty="0">
                <a:solidFill>
                  <a:schemeClr val="bg1"/>
                </a:solidFill>
              </a:rPr>
              <a:t>LIVE EXAMPLES</a:t>
            </a:r>
          </a:p>
        </p:txBody>
      </p:sp>
      <p:sp>
        <p:nvSpPr>
          <p:cNvPr id="19" name="TextBox 18">
            <a:extLst>
              <a:ext uri="{FF2B5EF4-FFF2-40B4-BE49-F238E27FC236}">
                <a16:creationId xmlns:a16="http://schemas.microsoft.com/office/drawing/2014/main" id="{986BE8CE-3690-07FB-4B1F-111DACE13AD9}"/>
              </a:ext>
            </a:extLst>
          </p:cNvPr>
          <p:cNvSpPr txBox="1"/>
          <p:nvPr/>
        </p:nvSpPr>
        <p:spPr>
          <a:xfrm>
            <a:off x="1672936" y="1963882"/>
            <a:ext cx="6525491" cy="523220"/>
          </a:xfrm>
          <a:prstGeom prst="rect">
            <a:avLst/>
          </a:prstGeom>
          <a:solidFill>
            <a:schemeClr val="bg1"/>
          </a:solidFill>
        </p:spPr>
        <p:txBody>
          <a:bodyPr wrap="square" rtlCol="0">
            <a:spAutoFit/>
          </a:bodyPr>
          <a:lstStyle/>
          <a:p>
            <a:r>
              <a:rPr lang="en-US" sz="2800" dirty="0">
                <a:solidFill>
                  <a:srgbClr val="1C5CEC"/>
                </a:solidFill>
                <a:hlinkClick r:id="rId3">
                  <a:extLst>
                    <a:ext uri="{A12FA001-AC4F-418D-AE19-62706E023703}">
                      <ahyp:hlinkClr xmlns:ahyp="http://schemas.microsoft.com/office/drawing/2018/hyperlinkcolor" val="tx"/>
                    </a:ext>
                  </a:extLst>
                </a:hlinkClick>
              </a:rPr>
              <a:t>https://loginpageforvits.netlify.com</a:t>
            </a:r>
            <a:endParaRPr lang="en-US" sz="2800" dirty="0">
              <a:solidFill>
                <a:srgbClr val="1C5CEC"/>
              </a:solidFill>
            </a:endParaRPr>
          </a:p>
        </p:txBody>
      </p:sp>
      <p:sp>
        <p:nvSpPr>
          <p:cNvPr id="21" name="Rectangle 20">
            <a:extLst>
              <a:ext uri="{FF2B5EF4-FFF2-40B4-BE49-F238E27FC236}">
                <a16:creationId xmlns:a16="http://schemas.microsoft.com/office/drawing/2014/main" id="{4CC23ECB-627E-C626-2000-EE303BF75487}"/>
              </a:ext>
            </a:extLst>
          </p:cNvPr>
          <p:cNvSpPr/>
          <p:nvPr/>
        </p:nvSpPr>
        <p:spPr>
          <a:xfrm>
            <a:off x="0" y="124691"/>
            <a:ext cx="14620352" cy="8032172"/>
          </a:xfrm>
          <a:prstGeom prst="rect">
            <a:avLst/>
          </a:prstGeom>
          <a:noFill/>
          <a:ln w="571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315003FE-0F44-34CF-FEFF-5EA6B723CC18}"/>
              </a:ext>
            </a:extLst>
          </p:cNvPr>
          <p:cNvSpPr txBox="1"/>
          <p:nvPr/>
        </p:nvSpPr>
        <p:spPr>
          <a:xfrm>
            <a:off x="1520135" y="5310473"/>
            <a:ext cx="7311631" cy="523220"/>
          </a:xfrm>
          <a:prstGeom prst="rect">
            <a:avLst/>
          </a:prstGeom>
          <a:solidFill>
            <a:schemeClr val="bg1"/>
          </a:solidFill>
        </p:spPr>
        <p:txBody>
          <a:bodyPr wrap="square" rtlCol="0">
            <a:spAutoFit/>
          </a:bodyPr>
          <a:lstStyle/>
          <a:p>
            <a:r>
              <a:rPr lang="en-US" sz="2800" dirty="0">
                <a:solidFill>
                  <a:srgbClr val="1C5CEC"/>
                </a:solidFill>
                <a:hlinkClick r:id="rId4"/>
              </a:rPr>
              <a:t>https://codepen.io/mraryanjain/pen/MWzvbeN</a:t>
            </a:r>
            <a:endParaRPr lang="en-US" sz="2800" dirty="0">
              <a:solidFill>
                <a:srgbClr val="1C5CEC"/>
              </a:solidFill>
            </a:endParaRPr>
          </a:p>
        </p:txBody>
      </p:sp>
    </p:spTree>
    <p:extLst>
      <p:ext uri="{BB962C8B-B14F-4D97-AF65-F5344CB8AC3E}">
        <p14:creationId xmlns:p14="http://schemas.microsoft.com/office/powerpoint/2010/main" val="25010746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50D48"/>
          </a:solidFill>
          <a:ln/>
        </p:spPr>
        <p:txBody>
          <a:bodyPr/>
          <a:lstStyle/>
          <a:p>
            <a:endParaRPr lang="en-US"/>
          </a:p>
        </p:txBody>
      </p:sp>
      <p:sp>
        <p:nvSpPr>
          <p:cNvPr id="4" name="Text 2"/>
          <p:cNvSpPr/>
          <p:nvPr/>
        </p:nvSpPr>
        <p:spPr>
          <a:xfrm>
            <a:off x="2954060" y="2975253"/>
            <a:ext cx="8722162" cy="1219438"/>
          </a:xfrm>
          <a:prstGeom prst="rect">
            <a:avLst/>
          </a:prstGeom>
          <a:noFill/>
          <a:ln/>
        </p:spPr>
        <p:txBody>
          <a:bodyPr wrap="square" rtlCol="0" anchor="t"/>
          <a:lstStyle/>
          <a:p>
            <a:pPr marL="0" indent="0">
              <a:lnSpc>
                <a:spcPts val="4801"/>
              </a:lnSpc>
              <a:buNone/>
            </a:pPr>
            <a:r>
              <a:rPr lang="en-US" sz="3841" b="1" dirty="0">
                <a:solidFill>
                  <a:srgbClr val="FFFFFF"/>
                </a:solidFill>
                <a:latin typeface="Syne" pitchFamily="34" charset="0"/>
                <a:ea typeface="Syne" pitchFamily="34" charset="-122"/>
                <a:cs typeface="Syne" pitchFamily="34" charset="-120"/>
              </a:rPr>
              <a:t>Enhancing Security with Encrypted Passwords</a:t>
            </a:r>
            <a:endParaRPr lang="en-US" sz="3841" dirty="0"/>
          </a:p>
        </p:txBody>
      </p:sp>
      <p:sp>
        <p:nvSpPr>
          <p:cNvPr id="5" name="Shape 3"/>
          <p:cNvSpPr/>
          <p:nvPr/>
        </p:nvSpPr>
        <p:spPr>
          <a:xfrm>
            <a:off x="2954060" y="4639628"/>
            <a:ext cx="438864" cy="438864"/>
          </a:xfrm>
          <a:prstGeom prst="roundRect">
            <a:avLst>
              <a:gd name="adj" fmla="val 13337"/>
            </a:avLst>
          </a:prstGeom>
          <a:solidFill>
            <a:srgbClr val="171542"/>
          </a:solidFill>
          <a:ln/>
        </p:spPr>
        <p:txBody>
          <a:bodyPr/>
          <a:lstStyle/>
          <a:p>
            <a:endParaRPr lang="en-US"/>
          </a:p>
        </p:txBody>
      </p:sp>
      <p:sp>
        <p:nvSpPr>
          <p:cNvPr id="6" name="Text 4"/>
          <p:cNvSpPr/>
          <p:nvPr/>
        </p:nvSpPr>
        <p:spPr>
          <a:xfrm>
            <a:off x="3116342" y="4676180"/>
            <a:ext cx="114300" cy="365760"/>
          </a:xfrm>
          <a:prstGeom prst="rect">
            <a:avLst/>
          </a:prstGeom>
          <a:noFill/>
          <a:ln/>
        </p:spPr>
        <p:txBody>
          <a:bodyPr wrap="none" rtlCol="0" anchor="t"/>
          <a:lstStyle/>
          <a:p>
            <a:pPr marL="0" indent="0" algn="ctr">
              <a:lnSpc>
                <a:spcPts val="2880"/>
              </a:lnSpc>
              <a:buNone/>
            </a:pPr>
            <a:r>
              <a:rPr lang="en-US" sz="2304" b="1" dirty="0">
                <a:solidFill>
                  <a:srgbClr val="FFFFFF"/>
                </a:solidFill>
                <a:latin typeface="Syne" pitchFamily="34" charset="0"/>
                <a:ea typeface="Syne" pitchFamily="34" charset="-122"/>
                <a:cs typeface="Syne" pitchFamily="34" charset="-120"/>
              </a:rPr>
              <a:t>1</a:t>
            </a:r>
            <a:endParaRPr lang="en-US" sz="2304" dirty="0"/>
          </a:p>
        </p:txBody>
      </p:sp>
      <p:sp>
        <p:nvSpPr>
          <p:cNvPr id="7" name="Text 5"/>
          <p:cNvSpPr/>
          <p:nvPr/>
        </p:nvSpPr>
        <p:spPr>
          <a:xfrm>
            <a:off x="3587948" y="4706660"/>
            <a:ext cx="1950958" cy="304800"/>
          </a:xfrm>
          <a:prstGeom prst="rect">
            <a:avLst/>
          </a:prstGeom>
          <a:noFill/>
          <a:ln/>
        </p:spPr>
        <p:txBody>
          <a:bodyPr wrap="none" rtlCol="0" anchor="t"/>
          <a:lstStyle/>
          <a:p>
            <a:pPr marL="0" indent="0">
              <a:lnSpc>
                <a:spcPts val="2400"/>
              </a:lnSpc>
              <a:buNone/>
            </a:pPr>
            <a:r>
              <a:rPr lang="en-US" sz="1920" b="1" dirty="0">
                <a:solidFill>
                  <a:srgbClr val="FFFFFF"/>
                </a:solidFill>
                <a:latin typeface="Syne" pitchFamily="34" charset="0"/>
                <a:ea typeface="Syne" pitchFamily="34" charset="-122"/>
                <a:cs typeface="Syne" pitchFamily="34" charset="-120"/>
              </a:rPr>
              <a:t>Salt and Hash</a:t>
            </a:r>
            <a:endParaRPr lang="en-US" sz="1920" dirty="0"/>
          </a:p>
        </p:txBody>
      </p:sp>
      <p:sp>
        <p:nvSpPr>
          <p:cNvPr id="8" name="Text 6"/>
          <p:cNvSpPr/>
          <p:nvPr/>
        </p:nvSpPr>
        <p:spPr>
          <a:xfrm>
            <a:off x="3587948" y="5206484"/>
            <a:ext cx="2143482" cy="1560909"/>
          </a:xfrm>
          <a:prstGeom prst="rect">
            <a:avLst/>
          </a:prstGeom>
          <a:noFill/>
          <a:ln/>
        </p:spPr>
        <p:txBody>
          <a:bodyPr wrap="square" rtlCol="0" anchor="t"/>
          <a:lstStyle/>
          <a:p>
            <a:pPr marL="0" indent="0">
              <a:lnSpc>
                <a:spcPts val="2458"/>
              </a:lnSpc>
              <a:buNone/>
            </a:pPr>
            <a:r>
              <a:rPr lang="en-US" sz="1536" dirty="0">
                <a:solidFill>
                  <a:srgbClr val="D9E1FF"/>
                </a:solidFill>
                <a:latin typeface="Arimo" pitchFamily="34" charset="0"/>
                <a:ea typeface="Arimo" pitchFamily="34" charset="-122"/>
                <a:cs typeface="Arimo" pitchFamily="34" charset="-120"/>
              </a:rPr>
              <a:t>Protect passwords by salting and hashing them using strong cryptographic algorithms.</a:t>
            </a:r>
            <a:endParaRPr lang="en-US" sz="1536" dirty="0"/>
          </a:p>
        </p:txBody>
      </p:sp>
      <p:sp>
        <p:nvSpPr>
          <p:cNvPr id="9" name="Shape 7"/>
          <p:cNvSpPr/>
          <p:nvPr/>
        </p:nvSpPr>
        <p:spPr>
          <a:xfrm>
            <a:off x="5926455" y="4639628"/>
            <a:ext cx="438864" cy="438864"/>
          </a:xfrm>
          <a:prstGeom prst="roundRect">
            <a:avLst>
              <a:gd name="adj" fmla="val 13337"/>
            </a:avLst>
          </a:prstGeom>
          <a:solidFill>
            <a:srgbClr val="171542"/>
          </a:solidFill>
          <a:ln/>
        </p:spPr>
        <p:txBody>
          <a:bodyPr/>
          <a:lstStyle/>
          <a:p>
            <a:endParaRPr lang="en-US"/>
          </a:p>
        </p:txBody>
      </p:sp>
      <p:sp>
        <p:nvSpPr>
          <p:cNvPr id="10" name="Text 8"/>
          <p:cNvSpPr/>
          <p:nvPr/>
        </p:nvSpPr>
        <p:spPr>
          <a:xfrm>
            <a:off x="6054447" y="4676180"/>
            <a:ext cx="182880" cy="365760"/>
          </a:xfrm>
          <a:prstGeom prst="rect">
            <a:avLst/>
          </a:prstGeom>
          <a:noFill/>
          <a:ln/>
        </p:spPr>
        <p:txBody>
          <a:bodyPr wrap="none" rtlCol="0" anchor="t"/>
          <a:lstStyle/>
          <a:p>
            <a:pPr marL="0" indent="0" algn="ctr">
              <a:lnSpc>
                <a:spcPts val="2880"/>
              </a:lnSpc>
              <a:buNone/>
            </a:pPr>
            <a:r>
              <a:rPr lang="en-US" sz="2304" b="1" dirty="0">
                <a:solidFill>
                  <a:srgbClr val="FFFFFF"/>
                </a:solidFill>
                <a:latin typeface="Syne" pitchFamily="34" charset="0"/>
                <a:ea typeface="Syne" pitchFamily="34" charset="-122"/>
                <a:cs typeface="Syne" pitchFamily="34" charset="-120"/>
              </a:rPr>
              <a:t>2</a:t>
            </a:r>
            <a:endParaRPr lang="en-US" sz="2304" dirty="0"/>
          </a:p>
        </p:txBody>
      </p:sp>
      <p:sp>
        <p:nvSpPr>
          <p:cNvPr id="11" name="Text 9"/>
          <p:cNvSpPr/>
          <p:nvPr/>
        </p:nvSpPr>
        <p:spPr>
          <a:xfrm>
            <a:off x="6560344" y="4706660"/>
            <a:ext cx="2143482" cy="609600"/>
          </a:xfrm>
          <a:prstGeom prst="rect">
            <a:avLst/>
          </a:prstGeom>
          <a:noFill/>
          <a:ln/>
        </p:spPr>
        <p:txBody>
          <a:bodyPr wrap="square" rtlCol="0" anchor="t"/>
          <a:lstStyle/>
          <a:p>
            <a:pPr marL="0" indent="0">
              <a:lnSpc>
                <a:spcPts val="2400"/>
              </a:lnSpc>
              <a:buNone/>
            </a:pPr>
            <a:r>
              <a:rPr lang="en-US" sz="1920" b="1" dirty="0">
                <a:solidFill>
                  <a:srgbClr val="FFFFFF"/>
                </a:solidFill>
                <a:latin typeface="Syne" pitchFamily="34" charset="0"/>
                <a:ea typeface="Syne" pitchFamily="34" charset="-122"/>
                <a:cs typeface="Syne" pitchFamily="34" charset="-120"/>
              </a:rPr>
              <a:t>Key Management</a:t>
            </a:r>
            <a:endParaRPr lang="en-US" sz="1920" dirty="0"/>
          </a:p>
        </p:txBody>
      </p:sp>
      <p:sp>
        <p:nvSpPr>
          <p:cNvPr id="12" name="Text 10"/>
          <p:cNvSpPr/>
          <p:nvPr/>
        </p:nvSpPr>
        <p:spPr>
          <a:xfrm>
            <a:off x="6560344" y="5511284"/>
            <a:ext cx="2143482" cy="1248728"/>
          </a:xfrm>
          <a:prstGeom prst="rect">
            <a:avLst/>
          </a:prstGeom>
          <a:noFill/>
          <a:ln/>
        </p:spPr>
        <p:txBody>
          <a:bodyPr wrap="square" rtlCol="0" anchor="t"/>
          <a:lstStyle/>
          <a:p>
            <a:pPr marL="0" indent="0">
              <a:lnSpc>
                <a:spcPts val="2458"/>
              </a:lnSpc>
              <a:buNone/>
            </a:pPr>
            <a:r>
              <a:rPr lang="en-US" sz="1536" dirty="0">
                <a:solidFill>
                  <a:srgbClr val="D9E1FF"/>
                </a:solidFill>
                <a:latin typeface="Arimo" pitchFamily="34" charset="0"/>
                <a:ea typeface="Arimo" pitchFamily="34" charset="-122"/>
                <a:cs typeface="Arimo" pitchFamily="34" charset="-120"/>
              </a:rPr>
              <a:t>Securely manage encryption keys to prevent unauthorized access to sensitive data.</a:t>
            </a:r>
            <a:endParaRPr lang="en-US" sz="1536" dirty="0"/>
          </a:p>
        </p:txBody>
      </p:sp>
      <p:sp>
        <p:nvSpPr>
          <p:cNvPr id="13" name="Shape 11"/>
          <p:cNvSpPr/>
          <p:nvPr/>
        </p:nvSpPr>
        <p:spPr>
          <a:xfrm>
            <a:off x="8898850" y="4639628"/>
            <a:ext cx="438864" cy="438864"/>
          </a:xfrm>
          <a:prstGeom prst="roundRect">
            <a:avLst>
              <a:gd name="adj" fmla="val 13337"/>
            </a:avLst>
          </a:prstGeom>
          <a:solidFill>
            <a:srgbClr val="171542"/>
          </a:solidFill>
          <a:ln/>
        </p:spPr>
        <p:txBody>
          <a:bodyPr/>
          <a:lstStyle/>
          <a:p>
            <a:endParaRPr lang="en-US"/>
          </a:p>
        </p:txBody>
      </p:sp>
      <p:sp>
        <p:nvSpPr>
          <p:cNvPr id="14" name="Text 12"/>
          <p:cNvSpPr/>
          <p:nvPr/>
        </p:nvSpPr>
        <p:spPr>
          <a:xfrm>
            <a:off x="9023033" y="4676180"/>
            <a:ext cx="190500" cy="365760"/>
          </a:xfrm>
          <a:prstGeom prst="rect">
            <a:avLst/>
          </a:prstGeom>
          <a:noFill/>
          <a:ln/>
        </p:spPr>
        <p:txBody>
          <a:bodyPr wrap="none" rtlCol="0" anchor="t"/>
          <a:lstStyle/>
          <a:p>
            <a:pPr marL="0" indent="0" algn="ctr">
              <a:lnSpc>
                <a:spcPts val="2880"/>
              </a:lnSpc>
              <a:buNone/>
            </a:pPr>
            <a:r>
              <a:rPr lang="en-US" sz="2304" b="1" dirty="0">
                <a:solidFill>
                  <a:srgbClr val="FFFFFF"/>
                </a:solidFill>
                <a:latin typeface="Syne" pitchFamily="34" charset="0"/>
                <a:ea typeface="Syne" pitchFamily="34" charset="-122"/>
                <a:cs typeface="Syne" pitchFamily="34" charset="-120"/>
              </a:rPr>
              <a:t>3</a:t>
            </a:r>
            <a:endParaRPr lang="en-US" sz="2304" dirty="0"/>
          </a:p>
        </p:txBody>
      </p:sp>
      <p:sp>
        <p:nvSpPr>
          <p:cNvPr id="15" name="Text 13"/>
          <p:cNvSpPr/>
          <p:nvPr/>
        </p:nvSpPr>
        <p:spPr>
          <a:xfrm>
            <a:off x="9532739" y="4706660"/>
            <a:ext cx="2143482" cy="609600"/>
          </a:xfrm>
          <a:prstGeom prst="rect">
            <a:avLst/>
          </a:prstGeom>
          <a:noFill/>
          <a:ln/>
        </p:spPr>
        <p:txBody>
          <a:bodyPr wrap="square" rtlCol="0" anchor="t"/>
          <a:lstStyle/>
          <a:p>
            <a:pPr marL="0" indent="0">
              <a:lnSpc>
                <a:spcPts val="2400"/>
              </a:lnSpc>
              <a:buNone/>
            </a:pPr>
            <a:r>
              <a:rPr lang="en-US" sz="1920" b="1" dirty="0">
                <a:solidFill>
                  <a:srgbClr val="FFFFFF"/>
                </a:solidFill>
                <a:latin typeface="Syne" pitchFamily="34" charset="0"/>
                <a:ea typeface="Syne" pitchFamily="34" charset="-122"/>
                <a:cs typeface="Syne" pitchFamily="34" charset="-120"/>
              </a:rPr>
              <a:t>Password Policies</a:t>
            </a:r>
            <a:endParaRPr lang="en-US" sz="1920" dirty="0"/>
          </a:p>
        </p:txBody>
      </p:sp>
      <p:sp>
        <p:nvSpPr>
          <p:cNvPr id="16" name="Text 14"/>
          <p:cNvSpPr/>
          <p:nvPr/>
        </p:nvSpPr>
        <p:spPr>
          <a:xfrm>
            <a:off x="9532739" y="5511284"/>
            <a:ext cx="2143482" cy="2185273"/>
          </a:xfrm>
          <a:prstGeom prst="rect">
            <a:avLst/>
          </a:prstGeom>
          <a:noFill/>
          <a:ln/>
        </p:spPr>
        <p:txBody>
          <a:bodyPr wrap="square" rtlCol="0" anchor="t"/>
          <a:lstStyle/>
          <a:p>
            <a:pPr marL="0" indent="0">
              <a:lnSpc>
                <a:spcPts val="2458"/>
              </a:lnSpc>
              <a:buNone/>
            </a:pPr>
            <a:r>
              <a:rPr lang="en-US" sz="1536" dirty="0">
                <a:solidFill>
                  <a:srgbClr val="D9E1FF"/>
                </a:solidFill>
                <a:latin typeface="Arimo" pitchFamily="34" charset="0"/>
                <a:ea typeface="Arimo" pitchFamily="34" charset="-122"/>
                <a:cs typeface="Arimo" pitchFamily="34" charset="-120"/>
              </a:rPr>
              <a:t>Enforce strict password policies, including minimum length, complexity requirements, and regular password updates.</a:t>
            </a:r>
            <a:endParaRPr lang="en-US" sz="1536" dirty="0"/>
          </a:p>
        </p:txBody>
      </p:sp>
      <p:pic>
        <p:nvPicPr>
          <p:cNvPr id="17" name="Image 0"/>
          <p:cNvPicPr>
            <a:picLocks noChangeAspect="1"/>
          </p:cNvPicPr>
          <p:nvPr/>
        </p:nvPicPr>
        <p:blipFill rotWithShape="1">
          <a:blip r:embed="rId3"/>
          <a:srcRect l="22" t="25641" r="-22" b="35333"/>
          <a:stretch/>
        </p:blipFill>
        <p:spPr>
          <a:xfrm>
            <a:off x="-59" y="0"/>
            <a:ext cx="14716520" cy="2900148"/>
          </a:xfrm>
          <a:prstGeom prst="rect">
            <a:avLst/>
          </a:prstGeom>
        </p:spPr>
      </p:pic>
      <p:sp>
        <p:nvSpPr>
          <p:cNvPr id="18" name="Rectangle 17">
            <a:extLst>
              <a:ext uri="{FF2B5EF4-FFF2-40B4-BE49-F238E27FC236}">
                <a16:creationId xmlns:a16="http://schemas.microsoft.com/office/drawing/2014/main" id="{377E6203-DE18-EE28-A88E-769A6FF7F239}"/>
              </a:ext>
            </a:extLst>
          </p:cNvPr>
          <p:cNvSpPr/>
          <p:nvPr/>
        </p:nvSpPr>
        <p:spPr>
          <a:xfrm>
            <a:off x="0" y="10048"/>
            <a:ext cx="14620352" cy="8219552"/>
          </a:xfrm>
          <a:prstGeom prst="rect">
            <a:avLst/>
          </a:prstGeom>
          <a:noFill/>
          <a:ln w="571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50D48"/>
          </a:solidFill>
          <a:ln/>
        </p:spPr>
        <p:txBody>
          <a:bodyPr/>
          <a:lstStyle/>
          <a:p>
            <a:endParaRPr lang="en-US"/>
          </a:p>
        </p:txBody>
      </p:sp>
      <p:sp>
        <p:nvSpPr>
          <p:cNvPr id="3" name="Shape 1"/>
          <p:cNvSpPr/>
          <p:nvPr/>
        </p:nvSpPr>
        <p:spPr>
          <a:xfrm>
            <a:off x="0" y="-263502"/>
            <a:ext cx="14630400" cy="8229600"/>
          </a:xfrm>
          <a:prstGeom prst="rect">
            <a:avLst/>
          </a:prstGeom>
          <a:solidFill>
            <a:srgbClr val="0C0A33"/>
          </a:solidFill>
          <a:ln/>
        </p:spPr>
        <p:txBody>
          <a:bodyPr/>
          <a:lstStyle/>
          <a:p>
            <a:endParaRPr lang="en-US"/>
          </a:p>
        </p:txBody>
      </p:sp>
      <p:sp>
        <p:nvSpPr>
          <p:cNvPr id="21" name="Rectangle 20">
            <a:extLst>
              <a:ext uri="{FF2B5EF4-FFF2-40B4-BE49-F238E27FC236}">
                <a16:creationId xmlns:a16="http://schemas.microsoft.com/office/drawing/2014/main" id="{4CC23ECB-627E-C626-2000-EE303BF75487}"/>
              </a:ext>
            </a:extLst>
          </p:cNvPr>
          <p:cNvSpPr/>
          <p:nvPr/>
        </p:nvSpPr>
        <p:spPr>
          <a:xfrm>
            <a:off x="0" y="-62689"/>
            <a:ext cx="14620352" cy="8219552"/>
          </a:xfrm>
          <a:prstGeom prst="rect">
            <a:avLst/>
          </a:prstGeom>
          <a:noFill/>
          <a:ln w="571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F41FA19C-4B08-2709-4D81-A447BE0CD00E}"/>
              </a:ext>
            </a:extLst>
          </p:cNvPr>
          <p:cNvPicPr>
            <a:picLocks noChangeAspect="1"/>
          </p:cNvPicPr>
          <p:nvPr/>
        </p:nvPicPr>
        <p:blipFill rotWithShape="1">
          <a:blip r:embed="rId3"/>
          <a:srcRect t="3834" b="823"/>
          <a:stretch/>
        </p:blipFill>
        <p:spPr>
          <a:xfrm>
            <a:off x="298770" y="1215736"/>
            <a:ext cx="14022812" cy="6800850"/>
          </a:xfrm>
          <a:prstGeom prst="rect">
            <a:avLst/>
          </a:prstGeom>
        </p:spPr>
      </p:pic>
      <p:sp>
        <p:nvSpPr>
          <p:cNvPr id="4" name="Text 5">
            <a:extLst>
              <a:ext uri="{FF2B5EF4-FFF2-40B4-BE49-F238E27FC236}">
                <a16:creationId xmlns:a16="http://schemas.microsoft.com/office/drawing/2014/main" id="{232B3306-E0A4-FC94-C724-A16CD1D406F2}"/>
              </a:ext>
            </a:extLst>
          </p:cNvPr>
          <p:cNvSpPr/>
          <p:nvPr/>
        </p:nvSpPr>
        <p:spPr>
          <a:xfrm>
            <a:off x="5818910" y="575096"/>
            <a:ext cx="4243591" cy="496766"/>
          </a:xfrm>
          <a:prstGeom prst="rect">
            <a:avLst/>
          </a:prstGeom>
          <a:noFill/>
          <a:ln/>
        </p:spPr>
        <p:txBody>
          <a:bodyPr wrap="none" rtlCol="0" anchor="t"/>
          <a:lstStyle/>
          <a:p>
            <a:pPr marL="0" indent="0">
              <a:lnSpc>
                <a:spcPts val="2400"/>
              </a:lnSpc>
              <a:buNone/>
            </a:pPr>
            <a:r>
              <a:rPr lang="en-US" sz="4000" b="1" dirty="0">
                <a:solidFill>
                  <a:srgbClr val="FFFFFF"/>
                </a:solidFill>
                <a:latin typeface="Syne" pitchFamily="34" charset="0"/>
                <a:ea typeface="Syne" pitchFamily="34" charset="-122"/>
                <a:cs typeface="Syne" pitchFamily="34" charset="-120"/>
              </a:rPr>
              <a:t>Salt and Hash</a:t>
            </a:r>
            <a:endParaRPr lang="en-US" sz="4000" dirty="0"/>
          </a:p>
        </p:txBody>
      </p:sp>
    </p:spTree>
    <p:extLst>
      <p:ext uri="{BB962C8B-B14F-4D97-AF65-F5344CB8AC3E}">
        <p14:creationId xmlns:p14="http://schemas.microsoft.com/office/powerpoint/2010/main" val="23025329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50D48"/>
          </a:solidFill>
          <a:ln/>
        </p:spPr>
        <p:txBody>
          <a:bodyPr/>
          <a:lstStyle/>
          <a:p>
            <a:endParaRPr lang="en-US"/>
          </a:p>
        </p:txBody>
      </p:sp>
      <p:sp>
        <p:nvSpPr>
          <p:cNvPr id="4" name="Text 2"/>
          <p:cNvSpPr/>
          <p:nvPr/>
        </p:nvSpPr>
        <p:spPr>
          <a:xfrm>
            <a:off x="6319599" y="905947"/>
            <a:ext cx="7477601" cy="1388745"/>
          </a:xfrm>
          <a:prstGeom prst="rect">
            <a:avLst/>
          </a:prstGeom>
          <a:noFill/>
          <a:ln/>
        </p:spPr>
        <p:txBody>
          <a:bodyPr wrap="square" rtlCol="0" anchor="t"/>
          <a:lstStyle/>
          <a:p>
            <a:pPr marL="0" indent="0">
              <a:lnSpc>
                <a:spcPts val="5468"/>
              </a:lnSpc>
              <a:buNone/>
            </a:pPr>
            <a:r>
              <a:rPr lang="en-US" sz="4374" b="1" dirty="0">
                <a:solidFill>
                  <a:srgbClr val="FFFFFF"/>
                </a:solidFill>
                <a:latin typeface="Syne" pitchFamily="34" charset="0"/>
                <a:ea typeface="Syne" pitchFamily="34" charset="-122"/>
                <a:cs typeface="Syne" pitchFamily="34" charset="-120"/>
              </a:rPr>
              <a:t>The Power of One-Time Passwords</a:t>
            </a:r>
            <a:endParaRPr lang="en-US" sz="4374" dirty="0"/>
          </a:p>
        </p:txBody>
      </p:sp>
      <p:sp>
        <p:nvSpPr>
          <p:cNvPr id="5" name="Shape 3"/>
          <p:cNvSpPr/>
          <p:nvPr/>
        </p:nvSpPr>
        <p:spPr>
          <a:xfrm>
            <a:off x="6319599" y="2801541"/>
            <a:ext cx="499943" cy="499943"/>
          </a:xfrm>
          <a:prstGeom prst="roundRect">
            <a:avLst>
              <a:gd name="adj" fmla="val 13333"/>
            </a:avLst>
          </a:prstGeom>
          <a:solidFill>
            <a:srgbClr val="171542"/>
          </a:solidFill>
          <a:ln/>
        </p:spPr>
        <p:txBody>
          <a:bodyPr/>
          <a:lstStyle/>
          <a:p>
            <a:endParaRPr lang="en-US"/>
          </a:p>
        </p:txBody>
      </p:sp>
      <p:sp>
        <p:nvSpPr>
          <p:cNvPr id="6" name="Text 4"/>
          <p:cNvSpPr/>
          <p:nvPr/>
        </p:nvSpPr>
        <p:spPr>
          <a:xfrm>
            <a:off x="6504742" y="2843213"/>
            <a:ext cx="129540" cy="416481"/>
          </a:xfrm>
          <a:prstGeom prst="rect">
            <a:avLst/>
          </a:prstGeom>
          <a:noFill/>
          <a:ln/>
        </p:spPr>
        <p:txBody>
          <a:bodyPr wrap="none" rtlCol="0" anchor="t"/>
          <a:lstStyle/>
          <a:p>
            <a:pPr marL="0" indent="0" algn="ctr">
              <a:lnSpc>
                <a:spcPts val="3281"/>
              </a:lnSpc>
              <a:buNone/>
            </a:pPr>
            <a:r>
              <a:rPr lang="en-US" sz="2624" b="1" dirty="0">
                <a:solidFill>
                  <a:srgbClr val="FFFFFF"/>
                </a:solidFill>
                <a:latin typeface="Syne" pitchFamily="34" charset="0"/>
                <a:ea typeface="Syne" pitchFamily="34" charset="-122"/>
                <a:cs typeface="Syne" pitchFamily="34" charset="-120"/>
              </a:rPr>
              <a:t>1</a:t>
            </a:r>
            <a:endParaRPr lang="en-US" sz="2624" dirty="0"/>
          </a:p>
        </p:txBody>
      </p:sp>
      <p:sp>
        <p:nvSpPr>
          <p:cNvPr id="7" name="Text 5"/>
          <p:cNvSpPr/>
          <p:nvPr/>
        </p:nvSpPr>
        <p:spPr>
          <a:xfrm>
            <a:off x="7041713" y="2877860"/>
            <a:ext cx="2905601" cy="694373"/>
          </a:xfrm>
          <a:prstGeom prst="rect">
            <a:avLst/>
          </a:prstGeom>
          <a:noFill/>
          <a:ln/>
        </p:spPr>
        <p:txBody>
          <a:bodyPr wrap="square" rtlCol="0" anchor="t"/>
          <a:lstStyle/>
          <a:p>
            <a:pPr marL="0" indent="0">
              <a:lnSpc>
                <a:spcPts val="2734"/>
              </a:lnSpc>
              <a:buNone/>
            </a:pPr>
            <a:r>
              <a:rPr lang="en-US" sz="2187" b="1" dirty="0">
                <a:solidFill>
                  <a:srgbClr val="FFFFFF"/>
                </a:solidFill>
                <a:latin typeface="Syne" pitchFamily="34" charset="0"/>
                <a:ea typeface="Syne" pitchFamily="34" charset="-122"/>
                <a:cs typeface="Syne" pitchFamily="34" charset="-120"/>
              </a:rPr>
              <a:t>Time-Based OTP (TOTP)</a:t>
            </a:r>
            <a:endParaRPr lang="en-US" sz="2187" dirty="0"/>
          </a:p>
        </p:txBody>
      </p:sp>
      <p:sp>
        <p:nvSpPr>
          <p:cNvPr id="8" name="Text 6"/>
          <p:cNvSpPr/>
          <p:nvPr/>
        </p:nvSpPr>
        <p:spPr>
          <a:xfrm>
            <a:off x="7041713" y="3794403"/>
            <a:ext cx="2905601" cy="1777008"/>
          </a:xfrm>
          <a:prstGeom prst="rect">
            <a:avLst/>
          </a:prstGeom>
          <a:noFill/>
          <a:ln/>
        </p:spPr>
        <p:txBody>
          <a:bodyPr wrap="square" rtlCol="0" anchor="t"/>
          <a:lstStyle/>
          <a:p>
            <a:pPr marL="0" indent="0">
              <a:lnSpc>
                <a:spcPts val="2799"/>
              </a:lnSpc>
              <a:buNone/>
            </a:pPr>
            <a:r>
              <a:rPr lang="en-US" sz="1750" dirty="0">
                <a:solidFill>
                  <a:srgbClr val="D9E1FF"/>
                </a:solidFill>
                <a:latin typeface="Arimo" pitchFamily="34" charset="0"/>
                <a:ea typeface="Arimo" pitchFamily="34" charset="-122"/>
                <a:cs typeface="Arimo" pitchFamily="34" charset="-120"/>
              </a:rPr>
              <a:t>Generate unique authentication codes that expire after a short period of time, adding an extra layer of security.</a:t>
            </a:r>
            <a:endParaRPr lang="en-US" sz="1750" dirty="0"/>
          </a:p>
        </p:txBody>
      </p:sp>
      <p:sp>
        <p:nvSpPr>
          <p:cNvPr id="9" name="Shape 7"/>
          <p:cNvSpPr/>
          <p:nvPr/>
        </p:nvSpPr>
        <p:spPr>
          <a:xfrm>
            <a:off x="10169485" y="2801541"/>
            <a:ext cx="499943" cy="499943"/>
          </a:xfrm>
          <a:prstGeom prst="roundRect">
            <a:avLst>
              <a:gd name="adj" fmla="val 13333"/>
            </a:avLst>
          </a:prstGeom>
          <a:solidFill>
            <a:srgbClr val="171542"/>
          </a:solidFill>
          <a:ln/>
        </p:spPr>
        <p:txBody>
          <a:bodyPr/>
          <a:lstStyle/>
          <a:p>
            <a:endParaRPr lang="en-US"/>
          </a:p>
        </p:txBody>
      </p:sp>
      <p:sp>
        <p:nvSpPr>
          <p:cNvPr id="10" name="Text 8"/>
          <p:cNvSpPr/>
          <p:nvPr/>
        </p:nvSpPr>
        <p:spPr>
          <a:xfrm>
            <a:off x="10316528" y="2843213"/>
            <a:ext cx="205740" cy="416481"/>
          </a:xfrm>
          <a:prstGeom prst="rect">
            <a:avLst/>
          </a:prstGeom>
          <a:noFill/>
          <a:ln/>
        </p:spPr>
        <p:txBody>
          <a:bodyPr wrap="none" rtlCol="0" anchor="t"/>
          <a:lstStyle/>
          <a:p>
            <a:pPr marL="0" indent="0" algn="ctr">
              <a:lnSpc>
                <a:spcPts val="3281"/>
              </a:lnSpc>
              <a:buNone/>
            </a:pPr>
            <a:r>
              <a:rPr lang="en-US" sz="2624" b="1" dirty="0">
                <a:solidFill>
                  <a:srgbClr val="FFFFFF"/>
                </a:solidFill>
                <a:latin typeface="Syne" pitchFamily="34" charset="0"/>
                <a:ea typeface="Syne" pitchFamily="34" charset="-122"/>
                <a:cs typeface="Syne" pitchFamily="34" charset="-120"/>
              </a:rPr>
              <a:t>2</a:t>
            </a:r>
            <a:endParaRPr lang="en-US" sz="2624" dirty="0"/>
          </a:p>
        </p:txBody>
      </p:sp>
      <p:sp>
        <p:nvSpPr>
          <p:cNvPr id="11" name="Text 9"/>
          <p:cNvSpPr/>
          <p:nvPr/>
        </p:nvSpPr>
        <p:spPr>
          <a:xfrm>
            <a:off x="10891599" y="2877860"/>
            <a:ext cx="2689860" cy="347186"/>
          </a:xfrm>
          <a:prstGeom prst="rect">
            <a:avLst/>
          </a:prstGeom>
          <a:noFill/>
          <a:ln/>
        </p:spPr>
        <p:txBody>
          <a:bodyPr wrap="none" rtlCol="0" anchor="t"/>
          <a:lstStyle/>
          <a:p>
            <a:pPr marL="0" indent="0">
              <a:lnSpc>
                <a:spcPts val="2734"/>
              </a:lnSpc>
              <a:buNone/>
            </a:pPr>
            <a:r>
              <a:rPr lang="en-US" sz="2187" b="1" dirty="0">
                <a:solidFill>
                  <a:srgbClr val="FFFFFF"/>
                </a:solidFill>
                <a:latin typeface="Syne" pitchFamily="34" charset="0"/>
                <a:ea typeface="Syne" pitchFamily="34" charset="-122"/>
                <a:cs typeface="Syne" pitchFamily="34" charset="-120"/>
              </a:rPr>
              <a:t>Hardware Tokens</a:t>
            </a:r>
            <a:endParaRPr lang="en-US" sz="2187" dirty="0"/>
          </a:p>
        </p:txBody>
      </p:sp>
      <p:sp>
        <p:nvSpPr>
          <p:cNvPr id="12" name="Text 10"/>
          <p:cNvSpPr/>
          <p:nvPr/>
        </p:nvSpPr>
        <p:spPr>
          <a:xfrm>
            <a:off x="10891599" y="3447217"/>
            <a:ext cx="2905601" cy="1421606"/>
          </a:xfrm>
          <a:prstGeom prst="rect">
            <a:avLst/>
          </a:prstGeom>
          <a:noFill/>
          <a:ln/>
        </p:spPr>
        <p:txBody>
          <a:bodyPr wrap="square" rtlCol="0" anchor="t"/>
          <a:lstStyle/>
          <a:p>
            <a:pPr marL="0" indent="0">
              <a:lnSpc>
                <a:spcPts val="2799"/>
              </a:lnSpc>
              <a:buNone/>
            </a:pPr>
            <a:r>
              <a:rPr lang="en-US" sz="1750" dirty="0">
                <a:solidFill>
                  <a:srgbClr val="D9E1FF"/>
                </a:solidFill>
                <a:latin typeface="Arimo" pitchFamily="34" charset="0"/>
                <a:ea typeface="Arimo" pitchFamily="34" charset="-122"/>
                <a:cs typeface="Arimo" pitchFamily="34" charset="-120"/>
              </a:rPr>
              <a:t>Use physical devices that generate one-time passwords for enhanced security and convenience.</a:t>
            </a:r>
            <a:endParaRPr lang="en-US" sz="1750" dirty="0"/>
          </a:p>
        </p:txBody>
      </p:sp>
      <p:sp>
        <p:nvSpPr>
          <p:cNvPr id="13" name="Shape 11"/>
          <p:cNvSpPr/>
          <p:nvPr/>
        </p:nvSpPr>
        <p:spPr>
          <a:xfrm>
            <a:off x="6319599" y="5967174"/>
            <a:ext cx="499943" cy="499943"/>
          </a:xfrm>
          <a:prstGeom prst="roundRect">
            <a:avLst>
              <a:gd name="adj" fmla="val 13333"/>
            </a:avLst>
          </a:prstGeom>
          <a:solidFill>
            <a:srgbClr val="171542"/>
          </a:solidFill>
          <a:ln/>
        </p:spPr>
        <p:txBody>
          <a:bodyPr/>
          <a:lstStyle/>
          <a:p>
            <a:endParaRPr lang="en-US"/>
          </a:p>
        </p:txBody>
      </p:sp>
      <p:sp>
        <p:nvSpPr>
          <p:cNvPr id="14" name="Text 12"/>
          <p:cNvSpPr/>
          <p:nvPr/>
        </p:nvSpPr>
        <p:spPr>
          <a:xfrm>
            <a:off x="6462832" y="6008846"/>
            <a:ext cx="213360" cy="416481"/>
          </a:xfrm>
          <a:prstGeom prst="rect">
            <a:avLst/>
          </a:prstGeom>
          <a:noFill/>
          <a:ln/>
        </p:spPr>
        <p:txBody>
          <a:bodyPr wrap="none" rtlCol="0" anchor="t"/>
          <a:lstStyle/>
          <a:p>
            <a:pPr marL="0" indent="0" algn="ctr">
              <a:lnSpc>
                <a:spcPts val="3281"/>
              </a:lnSpc>
              <a:buNone/>
            </a:pPr>
            <a:r>
              <a:rPr lang="en-US" sz="2624" b="1" dirty="0">
                <a:solidFill>
                  <a:srgbClr val="FFFFFF"/>
                </a:solidFill>
                <a:latin typeface="Syne" pitchFamily="34" charset="0"/>
                <a:ea typeface="Syne" pitchFamily="34" charset="-122"/>
                <a:cs typeface="Syne" pitchFamily="34" charset="-120"/>
              </a:rPr>
              <a:t>3</a:t>
            </a:r>
            <a:endParaRPr lang="en-US" sz="2624" dirty="0"/>
          </a:p>
        </p:txBody>
      </p:sp>
      <p:sp>
        <p:nvSpPr>
          <p:cNvPr id="15" name="Text 13"/>
          <p:cNvSpPr/>
          <p:nvPr/>
        </p:nvSpPr>
        <p:spPr>
          <a:xfrm>
            <a:off x="7041713" y="6043493"/>
            <a:ext cx="2529840" cy="347186"/>
          </a:xfrm>
          <a:prstGeom prst="rect">
            <a:avLst/>
          </a:prstGeom>
          <a:noFill/>
          <a:ln/>
        </p:spPr>
        <p:txBody>
          <a:bodyPr wrap="none" rtlCol="0" anchor="t"/>
          <a:lstStyle/>
          <a:p>
            <a:pPr marL="0" indent="0">
              <a:lnSpc>
                <a:spcPts val="2734"/>
              </a:lnSpc>
              <a:buNone/>
            </a:pPr>
            <a:r>
              <a:rPr lang="en-US" sz="2187" b="1" dirty="0">
                <a:solidFill>
                  <a:srgbClr val="FFFFFF"/>
                </a:solidFill>
                <a:latin typeface="Syne" pitchFamily="34" charset="0"/>
                <a:ea typeface="Syne" pitchFamily="34" charset="-122"/>
                <a:cs typeface="Syne" pitchFamily="34" charset="-120"/>
              </a:rPr>
              <a:t>SMS-Based OTP</a:t>
            </a:r>
            <a:endParaRPr lang="en-US" sz="2187" dirty="0"/>
          </a:p>
        </p:txBody>
      </p:sp>
      <p:sp>
        <p:nvSpPr>
          <p:cNvPr id="16" name="Text 14"/>
          <p:cNvSpPr/>
          <p:nvPr/>
        </p:nvSpPr>
        <p:spPr>
          <a:xfrm>
            <a:off x="7041713" y="6612850"/>
            <a:ext cx="6755487" cy="710803"/>
          </a:xfrm>
          <a:prstGeom prst="rect">
            <a:avLst/>
          </a:prstGeom>
          <a:noFill/>
          <a:ln/>
        </p:spPr>
        <p:txBody>
          <a:bodyPr wrap="square" rtlCol="0" anchor="t"/>
          <a:lstStyle/>
          <a:p>
            <a:pPr marL="0" indent="0">
              <a:lnSpc>
                <a:spcPts val="2799"/>
              </a:lnSpc>
              <a:buNone/>
            </a:pPr>
            <a:r>
              <a:rPr lang="en-US" sz="1750" dirty="0">
                <a:solidFill>
                  <a:srgbClr val="D9E1FF"/>
                </a:solidFill>
                <a:latin typeface="Arimo" pitchFamily="34" charset="0"/>
                <a:ea typeface="Arimo" pitchFamily="34" charset="-122"/>
                <a:cs typeface="Arimo" pitchFamily="34" charset="-120"/>
              </a:rPr>
              <a:t>Receive one-time passwords via SMS messages for quick and easy authentication.</a:t>
            </a:r>
            <a:endParaRPr lang="en-US" sz="1750" dirty="0"/>
          </a:p>
        </p:txBody>
      </p:sp>
      <p:pic>
        <p:nvPicPr>
          <p:cNvPr id="17" name="Image 0"/>
          <p:cNvPicPr>
            <a:picLocks noChangeAspect="1"/>
          </p:cNvPicPr>
          <p:nvPr/>
        </p:nvPicPr>
        <p:blipFill rotWithShape="1">
          <a:blip r:embed="rId3"/>
          <a:srcRect l="33203" r="31853"/>
          <a:stretch/>
        </p:blipFill>
        <p:spPr>
          <a:xfrm>
            <a:off x="0" y="-7496"/>
            <a:ext cx="5621756" cy="8237095"/>
          </a:xfrm>
          <a:prstGeom prst="rect">
            <a:avLst/>
          </a:prstGeom>
        </p:spPr>
      </p:pic>
      <p:sp>
        <p:nvSpPr>
          <p:cNvPr id="18" name="Rectangle 17">
            <a:extLst>
              <a:ext uri="{FF2B5EF4-FFF2-40B4-BE49-F238E27FC236}">
                <a16:creationId xmlns:a16="http://schemas.microsoft.com/office/drawing/2014/main" id="{494CB5CC-58E5-FAD9-4F04-D3E69E605D33}"/>
              </a:ext>
            </a:extLst>
          </p:cNvPr>
          <p:cNvSpPr/>
          <p:nvPr/>
        </p:nvSpPr>
        <p:spPr>
          <a:xfrm>
            <a:off x="0" y="10048"/>
            <a:ext cx="14620352" cy="8219552"/>
          </a:xfrm>
          <a:prstGeom prst="rect">
            <a:avLst/>
          </a:prstGeom>
          <a:noFill/>
          <a:ln w="571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Digital Fingerprint Scan in Full HD - Downloadlink in Description">
            <a:hlinkClick r:id="" action="ppaction://media"/>
            <a:extLst>
              <a:ext uri="{FF2B5EF4-FFF2-40B4-BE49-F238E27FC236}">
                <a16:creationId xmlns:a16="http://schemas.microsoft.com/office/drawing/2014/main" id="{FC1C7FD8-1F5E-CB50-A891-62752AD18C92}"/>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227755" y="-39583"/>
            <a:ext cx="14630400" cy="8269184"/>
          </a:xfrm>
          <a:prstGeom prst="rect">
            <a:avLst/>
          </a:prstGeom>
        </p:spPr>
      </p:pic>
      <p:sp>
        <p:nvSpPr>
          <p:cNvPr id="3" name="Shape 1"/>
          <p:cNvSpPr/>
          <p:nvPr/>
        </p:nvSpPr>
        <p:spPr>
          <a:xfrm>
            <a:off x="0" y="0"/>
            <a:ext cx="8455511" cy="8229600"/>
          </a:xfrm>
          <a:prstGeom prst="rect">
            <a:avLst/>
          </a:prstGeom>
          <a:solidFill>
            <a:srgbClr val="0C0A33"/>
          </a:solidFill>
          <a:ln/>
        </p:spPr>
        <p:txBody>
          <a:bodyPr/>
          <a:lstStyle/>
          <a:p>
            <a:endParaRPr lang="en-US"/>
          </a:p>
        </p:txBody>
      </p:sp>
      <p:sp>
        <p:nvSpPr>
          <p:cNvPr id="2" name="Shape 0"/>
          <p:cNvSpPr/>
          <p:nvPr/>
        </p:nvSpPr>
        <p:spPr>
          <a:xfrm>
            <a:off x="0" y="0"/>
            <a:ext cx="8455511" cy="8229600"/>
          </a:xfrm>
          <a:prstGeom prst="rect">
            <a:avLst/>
          </a:prstGeom>
          <a:solidFill>
            <a:srgbClr val="150D48"/>
          </a:solidFill>
          <a:ln/>
        </p:spPr>
        <p:txBody>
          <a:bodyPr/>
          <a:lstStyle/>
          <a:p>
            <a:endParaRPr lang="en-US"/>
          </a:p>
        </p:txBody>
      </p:sp>
      <p:sp>
        <p:nvSpPr>
          <p:cNvPr id="4" name="Text 2"/>
          <p:cNvSpPr/>
          <p:nvPr/>
        </p:nvSpPr>
        <p:spPr>
          <a:xfrm>
            <a:off x="833199" y="1257181"/>
            <a:ext cx="7477601" cy="1388745"/>
          </a:xfrm>
          <a:prstGeom prst="rect">
            <a:avLst/>
          </a:prstGeom>
          <a:noFill/>
          <a:ln/>
        </p:spPr>
        <p:txBody>
          <a:bodyPr wrap="square" rtlCol="0" anchor="t"/>
          <a:lstStyle/>
          <a:p>
            <a:pPr marL="0" indent="0">
              <a:lnSpc>
                <a:spcPts val="5468"/>
              </a:lnSpc>
              <a:buNone/>
            </a:pPr>
            <a:r>
              <a:rPr lang="en-US" sz="4374" b="1" dirty="0">
                <a:solidFill>
                  <a:srgbClr val="FFFFFF"/>
                </a:solidFill>
                <a:latin typeface="Syne" pitchFamily="34" charset="0"/>
                <a:ea typeface="Syne" pitchFamily="34" charset="-122"/>
                <a:cs typeface="Syne" pitchFamily="34" charset="-120"/>
              </a:rPr>
              <a:t>Securing Systems with Biometrics</a:t>
            </a:r>
            <a:endParaRPr lang="en-US" sz="4374" dirty="0"/>
          </a:p>
        </p:txBody>
      </p:sp>
      <p:sp>
        <p:nvSpPr>
          <p:cNvPr id="5" name="Shape 3"/>
          <p:cNvSpPr/>
          <p:nvPr/>
        </p:nvSpPr>
        <p:spPr>
          <a:xfrm>
            <a:off x="833199" y="3152775"/>
            <a:ext cx="499943" cy="499943"/>
          </a:xfrm>
          <a:prstGeom prst="roundRect">
            <a:avLst>
              <a:gd name="adj" fmla="val 13333"/>
            </a:avLst>
          </a:prstGeom>
          <a:solidFill>
            <a:srgbClr val="171542"/>
          </a:solidFill>
          <a:ln/>
        </p:spPr>
        <p:txBody>
          <a:bodyPr/>
          <a:lstStyle/>
          <a:p>
            <a:endParaRPr lang="en-US"/>
          </a:p>
        </p:txBody>
      </p:sp>
      <p:sp>
        <p:nvSpPr>
          <p:cNvPr id="6" name="Text 4"/>
          <p:cNvSpPr/>
          <p:nvPr/>
        </p:nvSpPr>
        <p:spPr>
          <a:xfrm>
            <a:off x="1018342" y="3194447"/>
            <a:ext cx="129540" cy="416481"/>
          </a:xfrm>
          <a:prstGeom prst="rect">
            <a:avLst/>
          </a:prstGeom>
          <a:noFill/>
          <a:ln/>
        </p:spPr>
        <p:txBody>
          <a:bodyPr wrap="none" rtlCol="0" anchor="t"/>
          <a:lstStyle/>
          <a:p>
            <a:pPr marL="0" indent="0" algn="ctr">
              <a:lnSpc>
                <a:spcPts val="3281"/>
              </a:lnSpc>
              <a:buNone/>
            </a:pPr>
            <a:r>
              <a:rPr lang="en-US" sz="2624" b="1" dirty="0">
                <a:solidFill>
                  <a:srgbClr val="FFFFFF"/>
                </a:solidFill>
                <a:latin typeface="Syne" pitchFamily="34" charset="0"/>
                <a:ea typeface="Syne" pitchFamily="34" charset="-122"/>
                <a:cs typeface="Syne" pitchFamily="34" charset="-120"/>
              </a:rPr>
              <a:t>1</a:t>
            </a:r>
            <a:endParaRPr lang="en-US" sz="2624" dirty="0"/>
          </a:p>
        </p:txBody>
      </p:sp>
      <p:sp>
        <p:nvSpPr>
          <p:cNvPr id="7" name="Text 5"/>
          <p:cNvSpPr/>
          <p:nvPr/>
        </p:nvSpPr>
        <p:spPr>
          <a:xfrm>
            <a:off x="1555313" y="3229094"/>
            <a:ext cx="2905601" cy="694373"/>
          </a:xfrm>
          <a:prstGeom prst="rect">
            <a:avLst/>
          </a:prstGeom>
          <a:noFill/>
          <a:ln/>
        </p:spPr>
        <p:txBody>
          <a:bodyPr wrap="square" rtlCol="0" anchor="t"/>
          <a:lstStyle/>
          <a:p>
            <a:pPr marL="0" indent="0">
              <a:lnSpc>
                <a:spcPts val="2734"/>
              </a:lnSpc>
              <a:buNone/>
            </a:pPr>
            <a:r>
              <a:rPr lang="en-US" sz="2187" b="1" dirty="0">
                <a:solidFill>
                  <a:srgbClr val="FFFFFF"/>
                </a:solidFill>
                <a:latin typeface="Syne" pitchFamily="34" charset="0"/>
                <a:ea typeface="Syne" pitchFamily="34" charset="-122"/>
                <a:cs typeface="Syne" pitchFamily="34" charset="-120"/>
              </a:rPr>
              <a:t>Fingerprint Scanners</a:t>
            </a:r>
            <a:endParaRPr lang="en-US" sz="2187" dirty="0"/>
          </a:p>
        </p:txBody>
      </p:sp>
      <p:sp>
        <p:nvSpPr>
          <p:cNvPr id="8" name="Text 6"/>
          <p:cNvSpPr/>
          <p:nvPr/>
        </p:nvSpPr>
        <p:spPr>
          <a:xfrm>
            <a:off x="1555313" y="4145637"/>
            <a:ext cx="2905601" cy="1066205"/>
          </a:xfrm>
          <a:prstGeom prst="rect">
            <a:avLst/>
          </a:prstGeom>
          <a:noFill/>
          <a:ln/>
        </p:spPr>
        <p:txBody>
          <a:bodyPr wrap="square" rtlCol="0" anchor="t"/>
          <a:lstStyle/>
          <a:p>
            <a:pPr marL="0" indent="0">
              <a:lnSpc>
                <a:spcPts val="2799"/>
              </a:lnSpc>
              <a:buNone/>
            </a:pPr>
            <a:r>
              <a:rPr lang="en-US" sz="1750" dirty="0">
                <a:solidFill>
                  <a:srgbClr val="D9E1FF"/>
                </a:solidFill>
                <a:latin typeface="Arimo" pitchFamily="34" charset="0"/>
                <a:ea typeface="Arimo" pitchFamily="34" charset="-122"/>
                <a:cs typeface="Arimo" pitchFamily="34" charset="-120"/>
              </a:rPr>
              <a:t>Utilize fingerprint recognition to allow access only to authorized individuals.</a:t>
            </a:r>
            <a:endParaRPr lang="en-US" sz="1750" dirty="0"/>
          </a:p>
        </p:txBody>
      </p:sp>
      <p:sp>
        <p:nvSpPr>
          <p:cNvPr id="9" name="Shape 7"/>
          <p:cNvSpPr/>
          <p:nvPr/>
        </p:nvSpPr>
        <p:spPr>
          <a:xfrm>
            <a:off x="4683085" y="3152775"/>
            <a:ext cx="499943" cy="499943"/>
          </a:xfrm>
          <a:prstGeom prst="roundRect">
            <a:avLst>
              <a:gd name="adj" fmla="val 13333"/>
            </a:avLst>
          </a:prstGeom>
          <a:solidFill>
            <a:srgbClr val="171542"/>
          </a:solidFill>
          <a:ln/>
        </p:spPr>
        <p:txBody>
          <a:bodyPr/>
          <a:lstStyle/>
          <a:p>
            <a:endParaRPr lang="en-US"/>
          </a:p>
        </p:txBody>
      </p:sp>
      <p:sp>
        <p:nvSpPr>
          <p:cNvPr id="10" name="Text 8"/>
          <p:cNvSpPr/>
          <p:nvPr/>
        </p:nvSpPr>
        <p:spPr>
          <a:xfrm>
            <a:off x="4830128" y="3194447"/>
            <a:ext cx="205740" cy="416481"/>
          </a:xfrm>
          <a:prstGeom prst="rect">
            <a:avLst/>
          </a:prstGeom>
          <a:noFill/>
          <a:ln/>
        </p:spPr>
        <p:txBody>
          <a:bodyPr wrap="none" rtlCol="0" anchor="t"/>
          <a:lstStyle/>
          <a:p>
            <a:pPr marL="0" indent="0" algn="ctr">
              <a:lnSpc>
                <a:spcPts val="3281"/>
              </a:lnSpc>
              <a:buNone/>
            </a:pPr>
            <a:r>
              <a:rPr lang="en-US" sz="2624" b="1" dirty="0">
                <a:solidFill>
                  <a:srgbClr val="FFFFFF"/>
                </a:solidFill>
                <a:latin typeface="Syne" pitchFamily="34" charset="0"/>
                <a:ea typeface="Syne" pitchFamily="34" charset="-122"/>
                <a:cs typeface="Syne" pitchFamily="34" charset="-120"/>
              </a:rPr>
              <a:t>2</a:t>
            </a:r>
            <a:endParaRPr lang="en-US" sz="2624" dirty="0"/>
          </a:p>
        </p:txBody>
      </p:sp>
      <p:sp>
        <p:nvSpPr>
          <p:cNvPr id="11" name="Text 9"/>
          <p:cNvSpPr/>
          <p:nvPr/>
        </p:nvSpPr>
        <p:spPr>
          <a:xfrm>
            <a:off x="5405199" y="3229094"/>
            <a:ext cx="2842260" cy="347186"/>
          </a:xfrm>
          <a:prstGeom prst="rect">
            <a:avLst/>
          </a:prstGeom>
          <a:noFill/>
          <a:ln/>
        </p:spPr>
        <p:txBody>
          <a:bodyPr wrap="none" rtlCol="0" anchor="t"/>
          <a:lstStyle/>
          <a:p>
            <a:pPr marL="0" indent="0">
              <a:lnSpc>
                <a:spcPts val="2734"/>
              </a:lnSpc>
              <a:buNone/>
            </a:pPr>
            <a:r>
              <a:rPr lang="en-US" sz="2187" b="1" dirty="0">
                <a:solidFill>
                  <a:srgbClr val="FFFFFF"/>
                </a:solidFill>
                <a:latin typeface="Syne" pitchFamily="34" charset="0"/>
                <a:ea typeface="Syne" pitchFamily="34" charset="-122"/>
                <a:cs typeface="Syne" pitchFamily="34" charset="-120"/>
              </a:rPr>
              <a:t>Facial Recognition</a:t>
            </a:r>
            <a:endParaRPr lang="en-US" sz="2187" dirty="0"/>
          </a:p>
        </p:txBody>
      </p:sp>
      <p:sp>
        <p:nvSpPr>
          <p:cNvPr id="12" name="Text 10"/>
          <p:cNvSpPr/>
          <p:nvPr/>
        </p:nvSpPr>
        <p:spPr>
          <a:xfrm>
            <a:off x="5405199" y="3798451"/>
            <a:ext cx="2905601" cy="1421606"/>
          </a:xfrm>
          <a:prstGeom prst="rect">
            <a:avLst/>
          </a:prstGeom>
          <a:noFill/>
          <a:ln/>
        </p:spPr>
        <p:txBody>
          <a:bodyPr wrap="square" rtlCol="0" anchor="t"/>
          <a:lstStyle/>
          <a:p>
            <a:pPr marL="0" indent="0">
              <a:lnSpc>
                <a:spcPts val="2799"/>
              </a:lnSpc>
              <a:buNone/>
            </a:pPr>
            <a:r>
              <a:rPr lang="en-US" sz="1750" dirty="0">
                <a:solidFill>
                  <a:srgbClr val="D9E1FF"/>
                </a:solidFill>
                <a:latin typeface="Arimo" pitchFamily="34" charset="0"/>
                <a:ea typeface="Arimo" pitchFamily="34" charset="-122"/>
                <a:cs typeface="Arimo" pitchFamily="34" charset="-120"/>
              </a:rPr>
              <a:t>Enhance security by analyzing unique facial features and matching them against stored data.</a:t>
            </a:r>
            <a:endParaRPr lang="en-US" sz="1750" dirty="0"/>
          </a:p>
        </p:txBody>
      </p:sp>
      <p:sp>
        <p:nvSpPr>
          <p:cNvPr id="13" name="Shape 11"/>
          <p:cNvSpPr/>
          <p:nvPr/>
        </p:nvSpPr>
        <p:spPr>
          <a:xfrm>
            <a:off x="833199" y="5615821"/>
            <a:ext cx="499943" cy="499943"/>
          </a:xfrm>
          <a:prstGeom prst="roundRect">
            <a:avLst>
              <a:gd name="adj" fmla="val 13333"/>
            </a:avLst>
          </a:prstGeom>
          <a:solidFill>
            <a:srgbClr val="171542"/>
          </a:solidFill>
          <a:ln/>
        </p:spPr>
        <p:txBody>
          <a:bodyPr/>
          <a:lstStyle/>
          <a:p>
            <a:endParaRPr lang="en-US"/>
          </a:p>
        </p:txBody>
      </p:sp>
      <p:sp>
        <p:nvSpPr>
          <p:cNvPr id="14" name="Text 12"/>
          <p:cNvSpPr/>
          <p:nvPr/>
        </p:nvSpPr>
        <p:spPr>
          <a:xfrm>
            <a:off x="976432" y="5657493"/>
            <a:ext cx="213360" cy="416481"/>
          </a:xfrm>
          <a:prstGeom prst="rect">
            <a:avLst/>
          </a:prstGeom>
          <a:noFill/>
          <a:ln/>
        </p:spPr>
        <p:txBody>
          <a:bodyPr wrap="none" rtlCol="0" anchor="t"/>
          <a:lstStyle/>
          <a:p>
            <a:pPr marL="0" indent="0" algn="ctr">
              <a:lnSpc>
                <a:spcPts val="3281"/>
              </a:lnSpc>
              <a:buNone/>
            </a:pPr>
            <a:r>
              <a:rPr lang="en-US" sz="2624" b="1" dirty="0">
                <a:solidFill>
                  <a:srgbClr val="FFFFFF"/>
                </a:solidFill>
                <a:latin typeface="Syne" pitchFamily="34" charset="0"/>
                <a:ea typeface="Syne" pitchFamily="34" charset="-122"/>
                <a:cs typeface="Syne" pitchFamily="34" charset="-120"/>
              </a:rPr>
              <a:t>3</a:t>
            </a:r>
            <a:endParaRPr lang="en-US" sz="2624" dirty="0"/>
          </a:p>
        </p:txBody>
      </p:sp>
      <p:sp>
        <p:nvSpPr>
          <p:cNvPr id="15" name="Text 13"/>
          <p:cNvSpPr/>
          <p:nvPr/>
        </p:nvSpPr>
        <p:spPr>
          <a:xfrm>
            <a:off x="1555313" y="5692140"/>
            <a:ext cx="2221944" cy="347186"/>
          </a:xfrm>
          <a:prstGeom prst="rect">
            <a:avLst/>
          </a:prstGeom>
          <a:noFill/>
          <a:ln/>
        </p:spPr>
        <p:txBody>
          <a:bodyPr wrap="none" rtlCol="0" anchor="t"/>
          <a:lstStyle/>
          <a:p>
            <a:pPr marL="0" indent="0">
              <a:lnSpc>
                <a:spcPts val="2734"/>
              </a:lnSpc>
              <a:buNone/>
            </a:pPr>
            <a:r>
              <a:rPr lang="en-US" sz="2187" b="1" dirty="0">
                <a:solidFill>
                  <a:srgbClr val="FFFFFF"/>
                </a:solidFill>
                <a:latin typeface="Syne" pitchFamily="34" charset="0"/>
                <a:ea typeface="Syne" pitchFamily="34" charset="-122"/>
                <a:cs typeface="Syne" pitchFamily="34" charset="-120"/>
              </a:rPr>
              <a:t>Iris Scanning</a:t>
            </a:r>
            <a:endParaRPr lang="en-US" sz="2187" dirty="0"/>
          </a:p>
        </p:txBody>
      </p:sp>
      <p:sp>
        <p:nvSpPr>
          <p:cNvPr id="16" name="Text 14"/>
          <p:cNvSpPr/>
          <p:nvPr/>
        </p:nvSpPr>
        <p:spPr>
          <a:xfrm>
            <a:off x="1555313" y="6261497"/>
            <a:ext cx="6755487" cy="710803"/>
          </a:xfrm>
          <a:prstGeom prst="rect">
            <a:avLst/>
          </a:prstGeom>
          <a:noFill/>
          <a:ln/>
        </p:spPr>
        <p:txBody>
          <a:bodyPr wrap="square" rtlCol="0" anchor="t"/>
          <a:lstStyle/>
          <a:p>
            <a:pPr marL="0" indent="0">
              <a:lnSpc>
                <a:spcPts val="2799"/>
              </a:lnSpc>
              <a:buNone/>
            </a:pPr>
            <a:r>
              <a:rPr lang="en-US" sz="1750" dirty="0">
                <a:solidFill>
                  <a:srgbClr val="D9E1FF"/>
                </a:solidFill>
                <a:latin typeface="Arimo" pitchFamily="34" charset="0"/>
                <a:ea typeface="Arimo" pitchFamily="34" charset="-122"/>
                <a:cs typeface="Arimo" pitchFamily="34" charset="-120"/>
              </a:rPr>
              <a:t>Use advanced iris scanning technology for accurate and reliable user authentication.</a:t>
            </a:r>
            <a:endParaRPr lang="en-US" sz="1750" dirty="0"/>
          </a:p>
        </p:txBody>
      </p:sp>
      <p:sp>
        <p:nvSpPr>
          <p:cNvPr id="17" name="Rectangle 16">
            <a:extLst>
              <a:ext uri="{FF2B5EF4-FFF2-40B4-BE49-F238E27FC236}">
                <a16:creationId xmlns:a16="http://schemas.microsoft.com/office/drawing/2014/main" id="{25A62A3D-22B3-00FB-0032-767800DB9CC7}"/>
              </a:ext>
            </a:extLst>
          </p:cNvPr>
          <p:cNvSpPr/>
          <p:nvPr/>
        </p:nvSpPr>
        <p:spPr>
          <a:xfrm>
            <a:off x="0" y="10048"/>
            <a:ext cx="14620352" cy="8219552"/>
          </a:xfrm>
          <a:prstGeom prst="rect">
            <a:avLst/>
          </a:prstGeom>
          <a:noFill/>
          <a:ln w="571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6013"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8"/>
                </p:tgtEl>
              </p:cMediaNode>
            </p:video>
            <p:seq concurrent="1" nextAc="seek">
              <p:cTn id="8" restart="whenNotActive" fill="hold" evtFilter="cancelBubble" nodeType="interactiveSeq">
                <p:stCondLst>
                  <p:cond evt="onClick" delay="0">
                    <p:tgtEl>
                      <p:spTgt spid="1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withEffect">
                                  <p:stCondLst>
                                    <p:cond delay="0"/>
                                  </p:stCondLst>
                                  <p:childTnLst>
                                    <p:cmd type="call" cmd="togglePause">
                                      <p:cBhvr>
                                        <p:cTn id="12" dur="1" fill="hold"/>
                                        <p:tgtEl>
                                          <p:spTgt spid="18"/>
                                        </p:tgtEl>
                                      </p:cBhvr>
                                    </p:cmd>
                                  </p:childTnLst>
                                </p:cTn>
                              </p:par>
                            </p:childTnLst>
                          </p:cTn>
                        </p:par>
                      </p:childTnLst>
                    </p:cTn>
                  </p:par>
                </p:childTnLst>
              </p:cTn>
              <p:nextCondLst>
                <p:cond evt="onClick" delay="0">
                  <p:tgtEl>
                    <p:spTgt spid="18"/>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50D48"/>
          </a:solidFill>
          <a:ln/>
        </p:spPr>
        <p:txBody>
          <a:bodyPr/>
          <a:lstStyle/>
          <a:p>
            <a:endParaRPr lang="en-US"/>
          </a:p>
        </p:txBody>
      </p:sp>
      <p:sp>
        <p:nvSpPr>
          <p:cNvPr id="4" name="Text 2"/>
          <p:cNvSpPr/>
          <p:nvPr/>
        </p:nvSpPr>
        <p:spPr>
          <a:xfrm>
            <a:off x="833199" y="2679025"/>
            <a:ext cx="6743700" cy="833199"/>
          </a:xfrm>
          <a:prstGeom prst="rect">
            <a:avLst/>
          </a:prstGeom>
          <a:noFill/>
          <a:ln/>
        </p:spPr>
        <p:txBody>
          <a:bodyPr wrap="none" rtlCol="0" anchor="t"/>
          <a:lstStyle/>
          <a:p>
            <a:pPr marL="0" indent="0">
              <a:lnSpc>
                <a:spcPts val="6561"/>
              </a:lnSpc>
              <a:buNone/>
            </a:pPr>
            <a:r>
              <a:rPr lang="en-US" sz="5249" b="1" dirty="0">
                <a:solidFill>
                  <a:schemeClr val="bg1"/>
                </a:solidFill>
                <a:latin typeface="Syne" pitchFamily="34" charset="0"/>
                <a:ea typeface="Syne" pitchFamily="34" charset="-122"/>
                <a:cs typeface="Syne" pitchFamily="34" charset="-120"/>
              </a:rPr>
              <a:t>System Security</a:t>
            </a:r>
            <a:endParaRPr lang="en-US" sz="5249" dirty="0">
              <a:solidFill>
                <a:schemeClr val="bg1"/>
              </a:solidFill>
            </a:endParaRPr>
          </a:p>
        </p:txBody>
      </p:sp>
      <p:sp>
        <p:nvSpPr>
          <p:cNvPr id="5" name="Text 3"/>
          <p:cNvSpPr/>
          <p:nvPr/>
        </p:nvSpPr>
        <p:spPr>
          <a:xfrm>
            <a:off x="833199" y="3845481"/>
            <a:ext cx="7999074" cy="1066205"/>
          </a:xfrm>
          <a:prstGeom prst="rect">
            <a:avLst/>
          </a:prstGeom>
          <a:noFill/>
          <a:ln/>
        </p:spPr>
        <p:txBody>
          <a:bodyPr wrap="square" rtlCol="0" anchor="t"/>
          <a:lstStyle/>
          <a:p>
            <a:pPr marL="0" indent="0">
              <a:lnSpc>
                <a:spcPts val="2799"/>
              </a:lnSpc>
              <a:buNone/>
            </a:pPr>
            <a:r>
              <a:rPr lang="en-US" sz="2800" dirty="0">
                <a:solidFill>
                  <a:srgbClr val="D9E1FF"/>
                </a:solidFill>
                <a:latin typeface="Arimo" pitchFamily="34" charset="0"/>
                <a:ea typeface="Arimo" pitchFamily="34" charset="-122"/>
                <a:cs typeface="Arimo" pitchFamily="34" charset="-120"/>
              </a:rPr>
              <a:t>through </a:t>
            </a:r>
          </a:p>
          <a:p>
            <a:pPr marL="0" indent="0">
              <a:lnSpc>
                <a:spcPts val="2799"/>
              </a:lnSpc>
              <a:buNone/>
            </a:pPr>
            <a:r>
              <a:rPr lang="en-US" sz="2800" dirty="0">
                <a:solidFill>
                  <a:srgbClr val="D9E1FF"/>
                </a:solidFill>
                <a:latin typeface="Arimo" pitchFamily="34" charset="0"/>
                <a:ea typeface="Arimo" pitchFamily="34" charset="-122"/>
                <a:cs typeface="Arimo" pitchFamily="34" charset="-120"/>
              </a:rPr>
              <a:t>Cryptography, User Authentication, and firewalling</a:t>
            </a:r>
            <a:endParaRPr lang="en-US" sz="2800" dirty="0"/>
          </a:p>
        </p:txBody>
      </p:sp>
      <p:pic>
        <p:nvPicPr>
          <p:cNvPr id="9" name="Image 1" descr="preencoded.png"/>
          <p:cNvPicPr>
            <a:picLocks noChangeAspect="1"/>
          </p:cNvPicPr>
          <p:nvPr/>
        </p:nvPicPr>
        <p:blipFill>
          <a:blip r:embed="rId3"/>
          <a:stretch>
            <a:fillRect/>
          </a:stretch>
        </p:blipFill>
        <p:spPr>
          <a:xfrm>
            <a:off x="9144000" y="0"/>
            <a:ext cx="5486400" cy="8229600"/>
          </a:xfrm>
          <a:prstGeom prst="rect">
            <a:avLst/>
          </a:prstGeom>
        </p:spPr>
      </p:pic>
      <p:pic>
        <p:nvPicPr>
          <p:cNvPr id="7" name="Picture 6">
            <a:extLst>
              <a:ext uri="{FF2B5EF4-FFF2-40B4-BE49-F238E27FC236}">
                <a16:creationId xmlns:a16="http://schemas.microsoft.com/office/drawing/2014/main" id="{B2CCCE45-8AB5-56E7-0FB9-CD0076B833F3}"/>
              </a:ext>
            </a:extLst>
          </p:cNvPr>
          <p:cNvPicPr>
            <a:picLocks noChangeAspect="1"/>
          </p:cNvPicPr>
          <p:nvPr/>
        </p:nvPicPr>
        <p:blipFill>
          <a:blip r:embed="rId4"/>
          <a:stretch>
            <a:fillRect/>
          </a:stretch>
        </p:blipFill>
        <p:spPr>
          <a:xfrm>
            <a:off x="178503" y="182181"/>
            <a:ext cx="1287804" cy="1287804"/>
          </a:xfrm>
          <a:prstGeom prst="rect">
            <a:avLst/>
          </a:prstGeom>
        </p:spPr>
      </p:pic>
      <p:sp>
        <p:nvSpPr>
          <p:cNvPr id="10" name="TextBox 9">
            <a:extLst>
              <a:ext uri="{FF2B5EF4-FFF2-40B4-BE49-F238E27FC236}">
                <a16:creationId xmlns:a16="http://schemas.microsoft.com/office/drawing/2014/main" id="{E4C845E3-FF32-84B4-B7F1-490CB6EFE276}"/>
              </a:ext>
            </a:extLst>
          </p:cNvPr>
          <p:cNvSpPr txBox="1"/>
          <p:nvPr/>
        </p:nvSpPr>
        <p:spPr>
          <a:xfrm>
            <a:off x="1633557" y="192229"/>
            <a:ext cx="7048982" cy="1323439"/>
          </a:xfrm>
          <a:prstGeom prst="rect">
            <a:avLst/>
          </a:prstGeom>
          <a:noFill/>
        </p:spPr>
        <p:txBody>
          <a:bodyPr wrap="square" rtlCol="0">
            <a:spAutoFit/>
          </a:bodyPr>
          <a:lstStyle/>
          <a:p>
            <a:pPr algn="ctr"/>
            <a:r>
              <a:rPr lang="en-US" sz="4000" dirty="0">
                <a:solidFill>
                  <a:schemeClr val="bg1"/>
                </a:solidFill>
              </a:rPr>
              <a:t>PBR VISVODAYA INSTITUTE</a:t>
            </a:r>
          </a:p>
          <a:p>
            <a:pPr algn="ctr"/>
            <a:r>
              <a:rPr lang="en-US" sz="4000" dirty="0">
                <a:solidFill>
                  <a:schemeClr val="bg1"/>
                </a:solidFill>
              </a:rPr>
              <a:t> OF TECHNOLOGY AND SCIENCE</a:t>
            </a:r>
          </a:p>
        </p:txBody>
      </p:sp>
      <p:sp>
        <p:nvSpPr>
          <p:cNvPr id="6" name="Rectangle 5">
            <a:extLst>
              <a:ext uri="{FF2B5EF4-FFF2-40B4-BE49-F238E27FC236}">
                <a16:creationId xmlns:a16="http://schemas.microsoft.com/office/drawing/2014/main" id="{5CC83FE4-60C6-DEA9-25F8-CE65C45F2576}"/>
              </a:ext>
            </a:extLst>
          </p:cNvPr>
          <p:cNvSpPr/>
          <p:nvPr/>
        </p:nvSpPr>
        <p:spPr>
          <a:xfrm>
            <a:off x="0" y="10048"/>
            <a:ext cx="14620352" cy="8219552"/>
          </a:xfrm>
          <a:prstGeom prst="rect">
            <a:avLst/>
          </a:prstGeom>
          <a:noFill/>
          <a:ln w="571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 3">
            <a:extLst>
              <a:ext uri="{FF2B5EF4-FFF2-40B4-BE49-F238E27FC236}">
                <a16:creationId xmlns:a16="http://schemas.microsoft.com/office/drawing/2014/main" id="{05B3684A-EB66-BBCF-3476-7AD0E9F2AB32}"/>
              </a:ext>
            </a:extLst>
          </p:cNvPr>
          <p:cNvSpPr/>
          <p:nvPr/>
        </p:nvSpPr>
        <p:spPr>
          <a:xfrm>
            <a:off x="683465" y="7602841"/>
            <a:ext cx="4802936" cy="444578"/>
          </a:xfrm>
          <a:prstGeom prst="rect">
            <a:avLst/>
          </a:prstGeom>
          <a:noFill/>
          <a:ln/>
        </p:spPr>
        <p:txBody>
          <a:bodyPr wrap="square" rtlCol="0" anchor="t"/>
          <a:lstStyle/>
          <a:p>
            <a:pPr marL="0" indent="0">
              <a:lnSpc>
                <a:spcPts val="2799"/>
              </a:lnSpc>
              <a:buNone/>
            </a:pPr>
            <a:r>
              <a:rPr lang="en-US" sz="2000" dirty="0">
                <a:solidFill>
                  <a:srgbClr val="D9E1FF"/>
                </a:solidFill>
                <a:latin typeface="Arimo" pitchFamily="34" charset="0"/>
                <a:ea typeface="Arimo" pitchFamily="34" charset="-122"/>
                <a:cs typeface="Arimo" pitchFamily="34" charset="-120"/>
              </a:rPr>
              <a:t>Sit back relax &amp; enjoy the show</a:t>
            </a:r>
            <a:endParaRPr lang="en-US" sz="2000" dirty="0"/>
          </a:p>
        </p:txBody>
      </p:sp>
    </p:spTree>
    <p:extLst>
      <p:ext uri="{BB962C8B-B14F-4D97-AF65-F5344CB8AC3E}">
        <p14:creationId xmlns:p14="http://schemas.microsoft.com/office/powerpoint/2010/main" val="38766828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50D48"/>
          </a:solidFill>
          <a:ln/>
        </p:spPr>
        <p:txBody>
          <a:bodyPr/>
          <a:lstStyle/>
          <a:p>
            <a:endParaRPr lang="en-US"/>
          </a:p>
        </p:txBody>
      </p:sp>
      <p:sp>
        <p:nvSpPr>
          <p:cNvPr id="4" name="Text 2"/>
          <p:cNvSpPr/>
          <p:nvPr/>
        </p:nvSpPr>
        <p:spPr>
          <a:xfrm>
            <a:off x="7639244" y="3455453"/>
            <a:ext cx="7477601" cy="3332798"/>
          </a:xfrm>
          <a:prstGeom prst="rect">
            <a:avLst/>
          </a:prstGeom>
          <a:noFill/>
          <a:ln/>
        </p:spPr>
        <p:txBody>
          <a:bodyPr wrap="square" rtlCol="0" anchor="t"/>
          <a:lstStyle/>
          <a:p>
            <a:pPr marL="0" indent="0">
              <a:lnSpc>
                <a:spcPts val="6561"/>
              </a:lnSpc>
              <a:buNone/>
            </a:pPr>
            <a:r>
              <a:rPr lang="en-US" sz="8000" b="1" dirty="0">
                <a:solidFill>
                  <a:srgbClr val="FFFFFF"/>
                </a:solidFill>
                <a:latin typeface="Syne" pitchFamily="34" charset="0"/>
                <a:ea typeface="Syne" pitchFamily="34" charset="-122"/>
                <a:cs typeface="Syne" pitchFamily="34" charset="-120"/>
              </a:rPr>
              <a:t>Firewalling</a:t>
            </a:r>
            <a:r>
              <a:rPr lang="en-US" sz="5249" b="1" dirty="0">
                <a:solidFill>
                  <a:srgbClr val="FFFFFF"/>
                </a:solidFill>
                <a:latin typeface="Syne" pitchFamily="34" charset="0"/>
                <a:ea typeface="Syne" pitchFamily="34" charset="-122"/>
                <a:cs typeface="Syne" pitchFamily="34" charset="-120"/>
              </a:rPr>
              <a:t> </a:t>
            </a:r>
          </a:p>
        </p:txBody>
      </p:sp>
      <p:pic>
        <p:nvPicPr>
          <p:cNvPr id="9" name="Image 1" descr="preencoded.png"/>
          <p:cNvPicPr>
            <a:picLocks noChangeAspect="1"/>
          </p:cNvPicPr>
          <p:nvPr/>
        </p:nvPicPr>
        <p:blipFill>
          <a:blip r:embed="rId3"/>
          <a:stretch>
            <a:fillRect/>
          </a:stretch>
        </p:blipFill>
        <p:spPr>
          <a:xfrm>
            <a:off x="0" y="0"/>
            <a:ext cx="5486400" cy="8229600"/>
          </a:xfrm>
          <a:prstGeom prst="rect">
            <a:avLst/>
          </a:prstGeom>
        </p:spPr>
      </p:pic>
      <p:sp>
        <p:nvSpPr>
          <p:cNvPr id="6" name="Rectangle 5">
            <a:extLst>
              <a:ext uri="{FF2B5EF4-FFF2-40B4-BE49-F238E27FC236}">
                <a16:creationId xmlns:a16="http://schemas.microsoft.com/office/drawing/2014/main" id="{29F66209-3F43-A451-954D-19DF869CAB9C}"/>
              </a:ext>
            </a:extLst>
          </p:cNvPr>
          <p:cNvSpPr/>
          <p:nvPr/>
        </p:nvSpPr>
        <p:spPr>
          <a:xfrm>
            <a:off x="0" y="10048"/>
            <a:ext cx="14620352" cy="8219552"/>
          </a:xfrm>
          <a:prstGeom prst="rect">
            <a:avLst/>
          </a:prstGeom>
          <a:noFill/>
          <a:ln w="571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50D48"/>
          </a:solidFill>
          <a:ln/>
        </p:spPr>
        <p:txBody>
          <a:bodyPr/>
          <a:lstStyle/>
          <a:p>
            <a:endParaRPr lang="en-US"/>
          </a:p>
        </p:txBody>
      </p:sp>
      <p:sp>
        <p:nvSpPr>
          <p:cNvPr id="4" name="Text 2"/>
          <p:cNvSpPr/>
          <p:nvPr/>
        </p:nvSpPr>
        <p:spPr>
          <a:xfrm>
            <a:off x="2348389" y="4287083"/>
            <a:ext cx="9933503" cy="1388745"/>
          </a:xfrm>
          <a:prstGeom prst="rect">
            <a:avLst/>
          </a:prstGeom>
          <a:noFill/>
          <a:ln/>
        </p:spPr>
        <p:txBody>
          <a:bodyPr wrap="square" rtlCol="0" anchor="t"/>
          <a:lstStyle/>
          <a:p>
            <a:pPr marL="0" indent="0" algn="ctr">
              <a:lnSpc>
                <a:spcPts val="5468"/>
              </a:lnSpc>
              <a:buNone/>
            </a:pPr>
            <a:r>
              <a:rPr lang="en-US" sz="6000" dirty="0">
                <a:solidFill>
                  <a:schemeClr val="bg1"/>
                </a:solidFill>
              </a:rPr>
              <a:t>What is a   						</a:t>
            </a:r>
          </a:p>
        </p:txBody>
      </p:sp>
      <p:sp>
        <p:nvSpPr>
          <p:cNvPr id="5" name="Text 3"/>
          <p:cNvSpPr/>
          <p:nvPr/>
        </p:nvSpPr>
        <p:spPr>
          <a:xfrm>
            <a:off x="2348389" y="6009084"/>
            <a:ext cx="9933503" cy="710803"/>
          </a:xfrm>
          <a:prstGeom prst="rect">
            <a:avLst/>
          </a:prstGeom>
          <a:noFill/>
          <a:ln/>
        </p:spPr>
        <p:txBody>
          <a:bodyPr wrap="square" rtlCol="0" anchor="t"/>
          <a:lstStyle/>
          <a:p>
            <a:pPr marL="0" indent="0">
              <a:lnSpc>
                <a:spcPts val="2799"/>
              </a:lnSpc>
              <a:buNone/>
            </a:pPr>
            <a:r>
              <a:rPr lang="en-US" dirty="0">
                <a:solidFill>
                  <a:srgbClr val="D9E1FF"/>
                </a:solidFill>
                <a:latin typeface="Arimo" pitchFamily="34" charset="0"/>
                <a:ea typeface="Arimo" pitchFamily="34" charset="-122"/>
                <a:cs typeface="Arimo" pitchFamily="34" charset="-120"/>
              </a:rPr>
              <a:t>A firewall is a network security device or software that monitors and controls incoming and outgoing network traffic based on predefined security rules, helping protect a computer or network from unauthorized access and threats.</a:t>
            </a:r>
          </a:p>
        </p:txBody>
      </p:sp>
      <p:pic>
        <p:nvPicPr>
          <p:cNvPr id="6" name="Image 0"/>
          <p:cNvPicPr>
            <a:picLocks noChangeAspect="1"/>
          </p:cNvPicPr>
          <p:nvPr/>
        </p:nvPicPr>
        <p:blipFill rotWithShape="1">
          <a:blip r:embed="rId3"/>
          <a:srcRect l="-29" t="22453" r="29" b="16861"/>
          <a:stretch/>
        </p:blipFill>
        <p:spPr>
          <a:xfrm>
            <a:off x="-4304" y="-301214"/>
            <a:ext cx="14626097" cy="3324113"/>
          </a:xfrm>
          <a:prstGeom prst="rect">
            <a:avLst/>
          </a:prstGeom>
        </p:spPr>
      </p:pic>
      <p:sp>
        <p:nvSpPr>
          <p:cNvPr id="7" name="Rectangle 6">
            <a:extLst>
              <a:ext uri="{FF2B5EF4-FFF2-40B4-BE49-F238E27FC236}">
                <a16:creationId xmlns:a16="http://schemas.microsoft.com/office/drawing/2014/main" id="{53E4CD82-E5E9-71E4-A0F1-01CAD6B019A4}"/>
              </a:ext>
            </a:extLst>
          </p:cNvPr>
          <p:cNvSpPr/>
          <p:nvPr/>
        </p:nvSpPr>
        <p:spPr>
          <a:xfrm>
            <a:off x="0" y="10048"/>
            <a:ext cx="14620352" cy="8219552"/>
          </a:xfrm>
          <a:prstGeom prst="rect">
            <a:avLst/>
          </a:prstGeom>
          <a:noFill/>
          <a:ln w="571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32C87F12-F1C9-7F51-20B1-8D8D5C225CE3}"/>
              </a:ext>
            </a:extLst>
          </p:cNvPr>
          <p:cNvSpPr txBox="1"/>
          <p:nvPr/>
        </p:nvSpPr>
        <p:spPr>
          <a:xfrm>
            <a:off x="7387936" y="4114800"/>
            <a:ext cx="4218709" cy="1015663"/>
          </a:xfrm>
          <a:prstGeom prst="rect">
            <a:avLst/>
          </a:prstGeom>
          <a:noFill/>
        </p:spPr>
        <p:txBody>
          <a:bodyPr wrap="square" rtlCol="0">
            <a:spAutoFit/>
          </a:bodyPr>
          <a:lstStyle/>
          <a:p>
            <a:r>
              <a:rPr lang="en-US" sz="6000" dirty="0">
                <a:solidFill>
                  <a:schemeClr val="bg1"/>
                </a:solidFill>
              </a:rPr>
              <a:t>Firewall</a:t>
            </a:r>
            <a:endParaRPr lang="en-US" sz="6000" dirty="0"/>
          </a:p>
        </p:txBody>
      </p:sp>
    </p:spTree>
    <p:extLst>
      <p:ext uri="{BB962C8B-B14F-4D97-AF65-F5344CB8AC3E}">
        <p14:creationId xmlns:p14="http://schemas.microsoft.com/office/powerpoint/2010/main" val="866512905"/>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50D48"/>
          </a:solidFill>
          <a:ln/>
        </p:spPr>
        <p:txBody>
          <a:bodyPr/>
          <a:lstStyle/>
          <a:p>
            <a:endParaRPr lang="en-US"/>
          </a:p>
        </p:txBody>
      </p:sp>
      <p:sp>
        <p:nvSpPr>
          <p:cNvPr id="18" name="TextBox 17">
            <a:extLst>
              <a:ext uri="{FF2B5EF4-FFF2-40B4-BE49-F238E27FC236}">
                <a16:creationId xmlns:a16="http://schemas.microsoft.com/office/drawing/2014/main" id="{EFD3CEDF-BBD2-252E-65A6-BDAAA4745B53}"/>
              </a:ext>
            </a:extLst>
          </p:cNvPr>
          <p:cNvSpPr txBox="1"/>
          <p:nvPr/>
        </p:nvSpPr>
        <p:spPr>
          <a:xfrm>
            <a:off x="5015637" y="124691"/>
            <a:ext cx="5759736" cy="923330"/>
          </a:xfrm>
          <a:prstGeom prst="rect">
            <a:avLst/>
          </a:prstGeom>
          <a:noFill/>
        </p:spPr>
        <p:txBody>
          <a:bodyPr wrap="square" rtlCol="0">
            <a:spAutoFit/>
          </a:bodyPr>
          <a:lstStyle/>
          <a:p>
            <a:r>
              <a:rPr lang="en-US" sz="5400" dirty="0">
                <a:solidFill>
                  <a:schemeClr val="bg1"/>
                </a:solidFill>
              </a:rPr>
              <a:t>LIVE EXAMPLES</a:t>
            </a:r>
          </a:p>
        </p:txBody>
      </p:sp>
      <p:sp>
        <p:nvSpPr>
          <p:cNvPr id="19" name="TextBox 18">
            <a:extLst>
              <a:ext uri="{FF2B5EF4-FFF2-40B4-BE49-F238E27FC236}">
                <a16:creationId xmlns:a16="http://schemas.microsoft.com/office/drawing/2014/main" id="{986BE8CE-3690-07FB-4B1F-111DACE13AD9}"/>
              </a:ext>
            </a:extLst>
          </p:cNvPr>
          <p:cNvSpPr txBox="1"/>
          <p:nvPr/>
        </p:nvSpPr>
        <p:spPr>
          <a:xfrm>
            <a:off x="1752891" y="3273513"/>
            <a:ext cx="6525491" cy="523220"/>
          </a:xfrm>
          <a:prstGeom prst="rect">
            <a:avLst/>
          </a:prstGeom>
          <a:solidFill>
            <a:schemeClr val="bg1"/>
          </a:solidFill>
        </p:spPr>
        <p:txBody>
          <a:bodyPr wrap="square" rtlCol="0">
            <a:spAutoFit/>
          </a:bodyPr>
          <a:lstStyle/>
          <a:p>
            <a:r>
              <a:rPr lang="en-US" sz="2800" dirty="0">
                <a:solidFill>
                  <a:srgbClr val="1C5CEC"/>
                </a:solidFill>
                <a:hlinkClick r:id="rId3"/>
              </a:rPr>
              <a:t>http://myphoneoffer.com</a:t>
            </a:r>
            <a:endParaRPr lang="en-US" sz="2800" dirty="0">
              <a:solidFill>
                <a:srgbClr val="1C5CEC"/>
              </a:solidFill>
            </a:endParaRPr>
          </a:p>
        </p:txBody>
      </p:sp>
      <p:sp>
        <p:nvSpPr>
          <p:cNvPr id="21" name="Rectangle 20">
            <a:extLst>
              <a:ext uri="{FF2B5EF4-FFF2-40B4-BE49-F238E27FC236}">
                <a16:creationId xmlns:a16="http://schemas.microsoft.com/office/drawing/2014/main" id="{4CC23ECB-627E-C626-2000-EE303BF75487}"/>
              </a:ext>
            </a:extLst>
          </p:cNvPr>
          <p:cNvSpPr/>
          <p:nvPr/>
        </p:nvSpPr>
        <p:spPr>
          <a:xfrm>
            <a:off x="0" y="124691"/>
            <a:ext cx="14620352" cy="8032172"/>
          </a:xfrm>
          <a:prstGeom prst="rect">
            <a:avLst/>
          </a:prstGeom>
          <a:noFill/>
          <a:ln w="571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E7EBD5F7-C2C0-3FA7-BC78-3454BCD56B7C}"/>
              </a:ext>
            </a:extLst>
          </p:cNvPr>
          <p:cNvSpPr txBox="1"/>
          <p:nvPr/>
        </p:nvSpPr>
        <p:spPr>
          <a:xfrm>
            <a:off x="1517072" y="1926664"/>
            <a:ext cx="4218709" cy="1015663"/>
          </a:xfrm>
          <a:prstGeom prst="rect">
            <a:avLst/>
          </a:prstGeom>
          <a:noFill/>
        </p:spPr>
        <p:txBody>
          <a:bodyPr wrap="square" rtlCol="0">
            <a:spAutoFit/>
          </a:bodyPr>
          <a:lstStyle/>
          <a:p>
            <a:r>
              <a:rPr lang="en-US" sz="6000" dirty="0">
                <a:solidFill>
                  <a:schemeClr val="bg1"/>
                </a:solidFill>
              </a:rPr>
              <a:t>Firewall</a:t>
            </a:r>
            <a:endParaRPr lang="en-US" sz="6000" dirty="0"/>
          </a:p>
        </p:txBody>
      </p:sp>
    </p:spTree>
    <p:extLst>
      <p:ext uri="{BB962C8B-B14F-4D97-AF65-F5344CB8AC3E}">
        <p14:creationId xmlns:p14="http://schemas.microsoft.com/office/powerpoint/2010/main" val="30487982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50D48"/>
          </a:solidFill>
          <a:ln/>
        </p:spPr>
        <p:txBody>
          <a:bodyPr/>
          <a:lstStyle/>
          <a:p>
            <a:endParaRPr lang="en-US"/>
          </a:p>
        </p:txBody>
      </p:sp>
      <p:sp>
        <p:nvSpPr>
          <p:cNvPr id="4" name="Text 2"/>
          <p:cNvSpPr/>
          <p:nvPr/>
        </p:nvSpPr>
        <p:spPr>
          <a:xfrm>
            <a:off x="2348389" y="999053"/>
            <a:ext cx="8290560" cy="694373"/>
          </a:xfrm>
          <a:prstGeom prst="rect">
            <a:avLst/>
          </a:prstGeom>
          <a:noFill/>
          <a:ln/>
        </p:spPr>
        <p:txBody>
          <a:bodyPr wrap="none" rtlCol="0" anchor="t"/>
          <a:lstStyle/>
          <a:p>
            <a:pPr marL="0" indent="0">
              <a:lnSpc>
                <a:spcPts val="5468"/>
              </a:lnSpc>
              <a:buNone/>
            </a:pPr>
            <a:r>
              <a:rPr lang="en-US" sz="4374" b="1" dirty="0">
                <a:solidFill>
                  <a:srgbClr val="FFFFFF"/>
                </a:solidFill>
                <a:latin typeface="Syne" pitchFamily="34" charset="0"/>
                <a:ea typeface="Syne" pitchFamily="34" charset="-122"/>
                <a:cs typeface="Syne" pitchFamily="34" charset="-120"/>
              </a:rPr>
              <a:t>Different Types of</a:t>
            </a:r>
            <a:endParaRPr lang="en-US" sz="4374" dirty="0"/>
          </a:p>
        </p:txBody>
      </p:sp>
      <p:sp>
        <p:nvSpPr>
          <p:cNvPr id="5" name="Shape 3"/>
          <p:cNvSpPr/>
          <p:nvPr/>
        </p:nvSpPr>
        <p:spPr>
          <a:xfrm>
            <a:off x="2348389" y="2137767"/>
            <a:ext cx="4855726" cy="2435304"/>
          </a:xfrm>
          <a:prstGeom prst="roundRect">
            <a:avLst>
              <a:gd name="adj" fmla="val 2737"/>
            </a:avLst>
          </a:prstGeom>
          <a:solidFill>
            <a:srgbClr val="171542"/>
          </a:solidFill>
          <a:ln/>
        </p:spPr>
        <p:txBody>
          <a:bodyPr/>
          <a:lstStyle/>
          <a:p>
            <a:endParaRPr lang="en-US"/>
          </a:p>
        </p:txBody>
      </p:sp>
      <p:sp>
        <p:nvSpPr>
          <p:cNvPr id="6" name="Text 4"/>
          <p:cNvSpPr/>
          <p:nvPr/>
        </p:nvSpPr>
        <p:spPr>
          <a:xfrm>
            <a:off x="2570559" y="2359938"/>
            <a:ext cx="2606040" cy="347186"/>
          </a:xfrm>
          <a:prstGeom prst="rect">
            <a:avLst/>
          </a:prstGeom>
          <a:noFill/>
          <a:ln/>
        </p:spPr>
        <p:txBody>
          <a:bodyPr wrap="none" rtlCol="0" anchor="t"/>
          <a:lstStyle/>
          <a:p>
            <a:pPr marL="0" indent="0">
              <a:lnSpc>
                <a:spcPts val="2734"/>
              </a:lnSpc>
              <a:buNone/>
            </a:pPr>
            <a:r>
              <a:rPr lang="en-US" sz="2187" b="1" dirty="0">
                <a:solidFill>
                  <a:srgbClr val="FFFFFF"/>
                </a:solidFill>
                <a:latin typeface="Syne" pitchFamily="34" charset="0"/>
                <a:ea typeface="Syne" pitchFamily="34" charset="-122"/>
                <a:cs typeface="Syne" pitchFamily="34" charset="-120"/>
              </a:rPr>
              <a:t>Personal Firewall</a:t>
            </a:r>
            <a:endParaRPr lang="en-US" sz="2187" dirty="0"/>
          </a:p>
        </p:txBody>
      </p:sp>
      <p:sp>
        <p:nvSpPr>
          <p:cNvPr id="7" name="Text 5"/>
          <p:cNvSpPr/>
          <p:nvPr/>
        </p:nvSpPr>
        <p:spPr>
          <a:xfrm>
            <a:off x="2570559" y="2929295"/>
            <a:ext cx="4411385" cy="1421606"/>
          </a:xfrm>
          <a:prstGeom prst="rect">
            <a:avLst/>
          </a:prstGeom>
          <a:noFill/>
          <a:ln/>
        </p:spPr>
        <p:txBody>
          <a:bodyPr wrap="square" rtlCol="0" anchor="t"/>
          <a:lstStyle/>
          <a:p>
            <a:pPr marL="0" indent="0">
              <a:lnSpc>
                <a:spcPts val="2799"/>
              </a:lnSpc>
              <a:buNone/>
            </a:pPr>
            <a:r>
              <a:rPr lang="en-US" sz="1750" dirty="0">
                <a:solidFill>
                  <a:srgbClr val="D9E1FF"/>
                </a:solidFill>
                <a:latin typeface="Arimo" pitchFamily="34" charset="0"/>
                <a:ea typeface="Arimo" pitchFamily="34" charset="-122"/>
                <a:cs typeface="Arimo" pitchFamily="34" charset="-120"/>
              </a:rPr>
              <a:t>A personal firewall provides individual users with control over inbound and outbound network traffic, protecting their devices from unauthorized access.</a:t>
            </a:r>
            <a:endParaRPr lang="en-US" sz="1750" dirty="0"/>
          </a:p>
        </p:txBody>
      </p:sp>
      <p:sp>
        <p:nvSpPr>
          <p:cNvPr id="8" name="Shape 6"/>
          <p:cNvSpPr/>
          <p:nvPr/>
        </p:nvSpPr>
        <p:spPr>
          <a:xfrm>
            <a:off x="7426285" y="2137767"/>
            <a:ext cx="4855726" cy="2435304"/>
          </a:xfrm>
          <a:prstGeom prst="roundRect">
            <a:avLst>
              <a:gd name="adj" fmla="val 2737"/>
            </a:avLst>
          </a:prstGeom>
          <a:solidFill>
            <a:srgbClr val="171542"/>
          </a:solidFill>
          <a:ln/>
        </p:spPr>
        <p:txBody>
          <a:bodyPr/>
          <a:lstStyle/>
          <a:p>
            <a:endParaRPr lang="en-US"/>
          </a:p>
        </p:txBody>
      </p:sp>
      <p:sp>
        <p:nvSpPr>
          <p:cNvPr id="9" name="Text 7"/>
          <p:cNvSpPr/>
          <p:nvPr/>
        </p:nvSpPr>
        <p:spPr>
          <a:xfrm>
            <a:off x="7648456" y="2359938"/>
            <a:ext cx="3962400" cy="347186"/>
          </a:xfrm>
          <a:prstGeom prst="rect">
            <a:avLst/>
          </a:prstGeom>
          <a:noFill/>
          <a:ln/>
        </p:spPr>
        <p:txBody>
          <a:bodyPr wrap="none" rtlCol="0" anchor="t"/>
          <a:lstStyle/>
          <a:p>
            <a:pPr marL="0" indent="0">
              <a:lnSpc>
                <a:spcPts val="2734"/>
              </a:lnSpc>
              <a:buNone/>
            </a:pPr>
            <a:r>
              <a:rPr lang="en-US" sz="2187" b="1" dirty="0">
                <a:solidFill>
                  <a:srgbClr val="FFFFFF"/>
                </a:solidFill>
                <a:latin typeface="Syne" pitchFamily="34" charset="0"/>
                <a:ea typeface="Syne" pitchFamily="34" charset="-122"/>
                <a:cs typeface="Syne" pitchFamily="34" charset="-120"/>
              </a:rPr>
              <a:t>Application Proxy Firewall</a:t>
            </a:r>
            <a:endParaRPr lang="en-US" sz="2187" dirty="0"/>
          </a:p>
        </p:txBody>
      </p:sp>
      <p:sp>
        <p:nvSpPr>
          <p:cNvPr id="10" name="Text 8"/>
          <p:cNvSpPr/>
          <p:nvPr/>
        </p:nvSpPr>
        <p:spPr>
          <a:xfrm>
            <a:off x="7648456" y="2929295"/>
            <a:ext cx="4411385" cy="1421606"/>
          </a:xfrm>
          <a:prstGeom prst="rect">
            <a:avLst/>
          </a:prstGeom>
          <a:noFill/>
          <a:ln/>
        </p:spPr>
        <p:txBody>
          <a:bodyPr wrap="square" rtlCol="0" anchor="t"/>
          <a:lstStyle/>
          <a:p>
            <a:pPr marL="0" indent="0">
              <a:lnSpc>
                <a:spcPts val="2799"/>
              </a:lnSpc>
              <a:buNone/>
            </a:pPr>
            <a:r>
              <a:rPr lang="en-US" sz="1750" dirty="0">
                <a:solidFill>
                  <a:srgbClr val="D9E1FF"/>
                </a:solidFill>
                <a:latin typeface="Arimo" pitchFamily="34" charset="0"/>
                <a:ea typeface="Arimo" pitchFamily="34" charset="-122"/>
                <a:cs typeface="Arimo" pitchFamily="34" charset="-120"/>
              </a:rPr>
              <a:t>Application proxy firewalls operate at the application layer of the network stack, acting as intermediaries between client devices and external systems.</a:t>
            </a:r>
            <a:endParaRPr lang="en-US" sz="1750" dirty="0"/>
          </a:p>
        </p:txBody>
      </p:sp>
      <p:sp>
        <p:nvSpPr>
          <p:cNvPr id="11" name="Shape 9"/>
          <p:cNvSpPr/>
          <p:nvPr/>
        </p:nvSpPr>
        <p:spPr>
          <a:xfrm>
            <a:off x="2348389" y="4795242"/>
            <a:ext cx="4855726" cy="2435304"/>
          </a:xfrm>
          <a:prstGeom prst="roundRect">
            <a:avLst>
              <a:gd name="adj" fmla="val 2737"/>
            </a:avLst>
          </a:prstGeom>
          <a:solidFill>
            <a:srgbClr val="171542"/>
          </a:solidFill>
          <a:ln/>
        </p:spPr>
        <p:txBody>
          <a:bodyPr/>
          <a:lstStyle/>
          <a:p>
            <a:endParaRPr lang="en-US"/>
          </a:p>
        </p:txBody>
      </p:sp>
      <p:sp>
        <p:nvSpPr>
          <p:cNvPr id="12" name="Text 10"/>
          <p:cNvSpPr/>
          <p:nvPr/>
        </p:nvSpPr>
        <p:spPr>
          <a:xfrm>
            <a:off x="2570559" y="5017413"/>
            <a:ext cx="2221944" cy="347186"/>
          </a:xfrm>
          <a:prstGeom prst="rect">
            <a:avLst/>
          </a:prstGeom>
          <a:noFill/>
          <a:ln/>
        </p:spPr>
        <p:txBody>
          <a:bodyPr wrap="none" rtlCol="0" anchor="t"/>
          <a:lstStyle/>
          <a:p>
            <a:pPr marL="0" indent="0">
              <a:lnSpc>
                <a:spcPts val="2734"/>
              </a:lnSpc>
              <a:buNone/>
            </a:pPr>
            <a:r>
              <a:rPr lang="en-US" sz="2187" b="1" dirty="0">
                <a:solidFill>
                  <a:srgbClr val="FFFFFF"/>
                </a:solidFill>
                <a:latin typeface="Syne" pitchFamily="34" charset="0"/>
                <a:ea typeface="Syne" pitchFamily="34" charset="-122"/>
                <a:cs typeface="Syne" pitchFamily="34" charset="-120"/>
              </a:rPr>
              <a:t>XML Firewall</a:t>
            </a:r>
            <a:endParaRPr lang="en-US" sz="2187" dirty="0"/>
          </a:p>
        </p:txBody>
      </p:sp>
      <p:sp>
        <p:nvSpPr>
          <p:cNvPr id="13" name="Text 11"/>
          <p:cNvSpPr/>
          <p:nvPr/>
        </p:nvSpPr>
        <p:spPr>
          <a:xfrm>
            <a:off x="2570559" y="5586770"/>
            <a:ext cx="4411385" cy="1421606"/>
          </a:xfrm>
          <a:prstGeom prst="rect">
            <a:avLst/>
          </a:prstGeom>
          <a:noFill/>
          <a:ln/>
        </p:spPr>
        <p:txBody>
          <a:bodyPr wrap="square" rtlCol="0" anchor="t"/>
          <a:lstStyle/>
          <a:p>
            <a:pPr marL="0" indent="0">
              <a:lnSpc>
                <a:spcPts val="2799"/>
              </a:lnSpc>
              <a:buNone/>
            </a:pPr>
            <a:r>
              <a:rPr lang="en-US" sz="1750" dirty="0">
                <a:solidFill>
                  <a:srgbClr val="D9E1FF"/>
                </a:solidFill>
                <a:latin typeface="Arimo" pitchFamily="34" charset="0"/>
                <a:ea typeface="Arimo" pitchFamily="34" charset="-122"/>
                <a:cs typeface="Arimo" pitchFamily="34" charset="-120"/>
              </a:rPr>
              <a:t>XML firewalls specialize in securing XML-based communication systems by preventing XML-specific attacks and enforcing XML parsing rules.</a:t>
            </a:r>
            <a:endParaRPr lang="en-US" sz="1750" dirty="0"/>
          </a:p>
        </p:txBody>
      </p:sp>
      <p:sp>
        <p:nvSpPr>
          <p:cNvPr id="14" name="Shape 12"/>
          <p:cNvSpPr/>
          <p:nvPr/>
        </p:nvSpPr>
        <p:spPr>
          <a:xfrm>
            <a:off x="7426285" y="4795242"/>
            <a:ext cx="4855726" cy="2435304"/>
          </a:xfrm>
          <a:prstGeom prst="roundRect">
            <a:avLst>
              <a:gd name="adj" fmla="val 2737"/>
            </a:avLst>
          </a:prstGeom>
          <a:solidFill>
            <a:srgbClr val="171542"/>
          </a:solidFill>
          <a:ln/>
        </p:spPr>
        <p:txBody>
          <a:bodyPr/>
          <a:lstStyle/>
          <a:p>
            <a:endParaRPr lang="en-US"/>
          </a:p>
        </p:txBody>
      </p:sp>
      <p:sp>
        <p:nvSpPr>
          <p:cNvPr id="15" name="Text 13"/>
          <p:cNvSpPr/>
          <p:nvPr/>
        </p:nvSpPr>
        <p:spPr>
          <a:xfrm>
            <a:off x="7648456" y="5017413"/>
            <a:ext cx="3230880" cy="347186"/>
          </a:xfrm>
          <a:prstGeom prst="rect">
            <a:avLst/>
          </a:prstGeom>
          <a:noFill/>
          <a:ln/>
        </p:spPr>
        <p:txBody>
          <a:bodyPr wrap="none" rtlCol="0" anchor="t"/>
          <a:lstStyle/>
          <a:p>
            <a:pPr marL="0" indent="0">
              <a:lnSpc>
                <a:spcPts val="2734"/>
              </a:lnSpc>
              <a:buNone/>
            </a:pPr>
            <a:r>
              <a:rPr lang="en-US" sz="2187" b="1" dirty="0">
                <a:solidFill>
                  <a:srgbClr val="FFFFFF"/>
                </a:solidFill>
                <a:latin typeface="Syne" pitchFamily="34" charset="0"/>
                <a:ea typeface="Syne" pitchFamily="34" charset="-122"/>
                <a:cs typeface="Syne" pitchFamily="34" charset="-120"/>
              </a:rPr>
              <a:t>System Call Firewalls</a:t>
            </a:r>
            <a:endParaRPr lang="en-US" sz="2187" dirty="0"/>
          </a:p>
        </p:txBody>
      </p:sp>
      <p:sp>
        <p:nvSpPr>
          <p:cNvPr id="16" name="Text 14"/>
          <p:cNvSpPr/>
          <p:nvPr/>
        </p:nvSpPr>
        <p:spPr>
          <a:xfrm>
            <a:off x="7648456" y="5586770"/>
            <a:ext cx="4411385" cy="1421606"/>
          </a:xfrm>
          <a:prstGeom prst="rect">
            <a:avLst/>
          </a:prstGeom>
          <a:noFill/>
          <a:ln/>
        </p:spPr>
        <p:txBody>
          <a:bodyPr wrap="square" rtlCol="0" anchor="t"/>
          <a:lstStyle/>
          <a:p>
            <a:pPr marL="0" indent="0">
              <a:lnSpc>
                <a:spcPts val="2799"/>
              </a:lnSpc>
              <a:buNone/>
            </a:pPr>
            <a:r>
              <a:rPr lang="en-US" sz="1750" dirty="0">
                <a:solidFill>
                  <a:srgbClr val="D9E1FF"/>
                </a:solidFill>
                <a:latin typeface="Arimo" pitchFamily="34" charset="0"/>
                <a:ea typeface="Arimo" pitchFamily="34" charset="-122"/>
                <a:cs typeface="Arimo" pitchFamily="34" charset="-120"/>
              </a:rPr>
              <a:t>System call firewalls monitor and control system calls made to the operating system, ensuring that only authorized actions are executed.</a:t>
            </a:r>
            <a:endParaRPr lang="en-US" sz="1750" dirty="0"/>
          </a:p>
        </p:txBody>
      </p:sp>
      <p:sp>
        <p:nvSpPr>
          <p:cNvPr id="17" name="Rectangle 16">
            <a:extLst>
              <a:ext uri="{FF2B5EF4-FFF2-40B4-BE49-F238E27FC236}">
                <a16:creationId xmlns:a16="http://schemas.microsoft.com/office/drawing/2014/main" id="{CF4877EE-37C8-6C93-801F-F316D2AB4D86}"/>
              </a:ext>
            </a:extLst>
          </p:cNvPr>
          <p:cNvSpPr/>
          <p:nvPr/>
        </p:nvSpPr>
        <p:spPr>
          <a:xfrm>
            <a:off x="0" y="10048"/>
            <a:ext cx="14620352" cy="8219552"/>
          </a:xfrm>
          <a:prstGeom prst="rect">
            <a:avLst/>
          </a:prstGeom>
          <a:noFill/>
          <a:ln w="571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4626499C-EE20-93BB-42AC-E3DA66A61188}"/>
              </a:ext>
            </a:extLst>
          </p:cNvPr>
          <p:cNvSpPr txBox="1"/>
          <p:nvPr/>
        </p:nvSpPr>
        <p:spPr>
          <a:xfrm>
            <a:off x="6706195" y="853052"/>
            <a:ext cx="4218709" cy="1015663"/>
          </a:xfrm>
          <a:prstGeom prst="rect">
            <a:avLst/>
          </a:prstGeom>
          <a:noFill/>
        </p:spPr>
        <p:txBody>
          <a:bodyPr wrap="square" rtlCol="0">
            <a:spAutoFit/>
          </a:bodyPr>
          <a:lstStyle/>
          <a:p>
            <a:r>
              <a:rPr lang="en-US" sz="6000" dirty="0">
                <a:solidFill>
                  <a:schemeClr val="bg1"/>
                </a:solidFill>
              </a:rPr>
              <a:t>Firewall</a:t>
            </a:r>
            <a:endParaRPr lang="en-US" sz="6000"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50D48"/>
          </a:solidFill>
          <a:ln/>
        </p:spPr>
        <p:txBody>
          <a:bodyPr/>
          <a:lstStyle/>
          <a:p>
            <a:endParaRPr lang="en-US"/>
          </a:p>
        </p:txBody>
      </p:sp>
      <p:sp>
        <p:nvSpPr>
          <p:cNvPr id="3" name="Shape 1"/>
          <p:cNvSpPr/>
          <p:nvPr/>
        </p:nvSpPr>
        <p:spPr>
          <a:xfrm>
            <a:off x="0" y="0"/>
            <a:ext cx="14630400" cy="8229600"/>
          </a:xfrm>
          <a:prstGeom prst="rect">
            <a:avLst/>
          </a:prstGeom>
          <a:solidFill>
            <a:srgbClr val="0C0A33"/>
          </a:solidFill>
          <a:ln/>
        </p:spPr>
        <p:txBody>
          <a:bodyPr/>
          <a:lstStyle/>
          <a:p>
            <a:endParaRPr lang="en-US"/>
          </a:p>
        </p:txBody>
      </p:sp>
      <p:sp>
        <p:nvSpPr>
          <p:cNvPr id="4" name="Text 2"/>
          <p:cNvSpPr/>
          <p:nvPr/>
        </p:nvSpPr>
        <p:spPr>
          <a:xfrm>
            <a:off x="833199" y="2720697"/>
            <a:ext cx="7477601" cy="1388745"/>
          </a:xfrm>
          <a:prstGeom prst="rect">
            <a:avLst/>
          </a:prstGeom>
          <a:noFill/>
          <a:ln/>
        </p:spPr>
        <p:txBody>
          <a:bodyPr wrap="square" rtlCol="0" anchor="t"/>
          <a:lstStyle/>
          <a:p>
            <a:pPr marL="0" indent="0">
              <a:lnSpc>
                <a:spcPts val="5468"/>
              </a:lnSpc>
              <a:buNone/>
            </a:pPr>
            <a:r>
              <a:rPr lang="en-US" sz="4374" b="1" dirty="0">
                <a:solidFill>
                  <a:srgbClr val="FFFFFF"/>
                </a:solidFill>
                <a:latin typeface="Syne" pitchFamily="34" charset="0"/>
                <a:ea typeface="Syne" pitchFamily="34" charset="-122"/>
                <a:cs typeface="Syne" pitchFamily="34" charset="-120"/>
              </a:rPr>
              <a:t>Choosing the Right Firewall Configuration</a:t>
            </a:r>
            <a:endParaRPr lang="en-US" sz="4374" dirty="0"/>
          </a:p>
        </p:txBody>
      </p:sp>
      <p:sp>
        <p:nvSpPr>
          <p:cNvPr id="5" name="Text 3"/>
          <p:cNvSpPr/>
          <p:nvPr/>
        </p:nvSpPr>
        <p:spPr>
          <a:xfrm>
            <a:off x="833199" y="4442698"/>
            <a:ext cx="7477601" cy="1066205"/>
          </a:xfrm>
          <a:prstGeom prst="rect">
            <a:avLst/>
          </a:prstGeom>
          <a:noFill/>
          <a:ln/>
        </p:spPr>
        <p:txBody>
          <a:bodyPr wrap="square" rtlCol="0" anchor="t"/>
          <a:lstStyle/>
          <a:p>
            <a:pPr marL="0" indent="0">
              <a:lnSpc>
                <a:spcPts val="2799"/>
              </a:lnSpc>
              <a:buNone/>
            </a:pPr>
            <a:r>
              <a:rPr lang="en-US" sz="1750" dirty="0">
                <a:solidFill>
                  <a:srgbClr val="D9E1FF"/>
                </a:solidFill>
                <a:latin typeface="Arimo" pitchFamily="34" charset="0"/>
                <a:ea typeface="Arimo" pitchFamily="34" charset="-122"/>
                <a:cs typeface="Arimo" pitchFamily="34" charset="-120"/>
              </a:rPr>
              <a:t>Consider the specific requirements of your systems and networks to determine the optimal combination of firewall types, rules, and configurations. Protect your assets effectively.</a:t>
            </a:r>
            <a:endParaRPr lang="en-US" sz="1750" dirty="0"/>
          </a:p>
        </p:txBody>
      </p:sp>
      <p:pic>
        <p:nvPicPr>
          <p:cNvPr id="6" name="Image 0"/>
          <p:cNvPicPr>
            <a:picLocks noChangeAspect="1"/>
          </p:cNvPicPr>
          <p:nvPr/>
        </p:nvPicPr>
        <p:blipFill rotWithShape="1">
          <a:blip r:embed="rId3"/>
          <a:srcRect l="19412" r="43333"/>
          <a:stretch/>
        </p:blipFill>
        <p:spPr>
          <a:xfrm>
            <a:off x="8821271" y="0"/>
            <a:ext cx="5809130" cy="8229600"/>
          </a:xfrm>
          <a:prstGeom prst="rect">
            <a:avLst/>
          </a:prstGeom>
        </p:spPr>
      </p:pic>
      <p:sp>
        <p:nvSpPr>
          <p:cNvPr id="7" name="Rectangle 6">
            <a:extLst>
              <a:ext uri="{FF2B5EF4-FFF2-40B4-BE49-F238E27FC236}">
                <a16:creationId xmlns:a16="http://schemas.microsoft.com/office/drawing/2014/main" id="{FF32CD1C-B36C-B0D8-5C43-D558167D6082}"/>
              </a:ext>
            </a:extLst>
          </p:cNvPr>
          <p:cNvSpPr/>
          <p:nvPr/>
        </p:nvSpPr>
        <p:spPr>
          <a:xfrm>
            <a:off x="0" y="10048"/>
            <a:ext cx="14620352" cy="8219552"/>
          </a:xfrm>
          <a:prstGeom prst="rect">
            <a:avLst/>
          </a:prstGeom>
          <a:noFill/>
          <a:ln w="571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50D48"/>
          </a:solidFill>
          <a:ln/>
        </p:spPr>
        <p:txBody>
          <a:bodyPr/>
          <a:lstStyle/>
          <a:p>
            <a:endParaRPr lang="en-US"/>
          </a:p>
        </p:txBody>
      </p:sp>
      <p:sp>
        <p:nvSpPr>
          <p:cNvPr id="4" name="Text 2"/>
          <p:cNvSpPr/>
          <p:nvPr/>
        </p:nvSpPr>
        <p:spPr>
          <a:xfrm>
            <a:off x="2348389" y="4287083"/>
            <a:ext cx="9933503" cy="1388745"/>
          </a:xfrm>
          <a:prstGeom prst="rect">
            <a:avLst/>
          </a:prstGeom>
          <a:noFill/>
          <a:ln/>
        </p:spPr>
        <p:txBody>
          <a:bodyPr wrap="square" rtlCol="0" anchor="t"/>
          <a:lstStyle/>
          <a:p>
            <a:pPr marL="0" indent="0">
              <a:lnSpc>
                <a:spcPts val="5468"/>
              </a:lnSpc>
              <a:buNone/>
            </a:pPr>
            <a:r>
              <a:rPr lang="en-US" sz="4374" b="1" dirty="0">
                <a:solidFill>
                  <a:srgbClr val="FFFFFF"/>
                </a:solidFill>
                <a:latin typeface="Syne" pitchFamily="34" charset="0"/>
                <a:ea typeface="Syne" pitchFamily="34" charset="-122"/>
                <a:cs typeface="Syne" pitchFamily="34" charset="-120"/>
              </a:rPr>
              <a:t>Effective Firewall Management and Administration</a:t>
            </a:r>
            <a:endParaRPr lang="en-US" sz="4374" dirty="0"/>
          </a:p>
        </p:txBody>
      </p:sp>
      <p:sp>
        <p:nvSpPr>
          <p:cNvPr id="5" name="Text 3"/>
          <p:cNvSpPr/>
          <p:nvPr/>
        </p:nvSpPr>
        <p:spPr>
          <a:xfrm>
            <a:off x="2348389" y="6009084"/>
            <a:ext cx="9933503" cy="710803"/>
          </a:xfrm>
          <a:prstGeom prst="rect">
            <a:avLst/>
          </a:prstGeom>
          <a:noFill/>
          <a:ln/>
        </p:spPr>
        <p:txBody>
          <a:bodyPr wrap="square" rtlCol="0" anchor="t"/>
          <a:lstStyle/>
          <a:p>
            <a:pPr marL="0" indent="0">
              <a:lnSpc>
                <a:spcPts val="2799"/>
              </a:lnSpc>
              <a:buNone/>
            </a:pPr>
            <a:r>
              <a:rPr lang="en-US" sz="1750" dirty="0">
                <a:solidFill>
                  <a:srgbClr val="D9E1FF"/>
                </a:solidFill>
                <a:latin typeface="Arimo" pitchFamily="34" charset="0"/>
                <a:ea typeface="Arimo" pitchFamily="34" charset="-122"/>
                <a:cs typeface="Arimo" pitchFamily="34" charset="-120"/>
              </a:rPr>
              <a:t>Learn best practices for firewall management, including regular updates, rule reviews, and monitoring for potential threats. Strengthen your defense against evolving security risks.</a:t>
            </a:r>
            <a:endParaRPr lang="en-US" sz="1750" dirty="0"/>
          </a:p>
        </p:txBody>
      </p:sp>
      <p:pic>
        <p:nvPicPr>
          <p:cNvPr id="6" name="Image 0"/>
          <p:cNvPicPr>
            <a:picLocks noChangeAspect="1"/>
          </p:cNvPicPr>
          <p:nvPr/>
        </p:nvPicPr>
        <p:blipFill rotWithShape="1">
          <a:blip r:embed="rId3"/>
          <a:srcRect t="33307" b="6755"/>
          <a:stretch/>
        </p:blipFill>
        <p:spPr>
          <a:xfrm>
            <a:off x="-1" y="-1"/>
            <a:ext cx="14630400" cy="3818966"/>
          </a:xfrm>
          <a:prstGeom prst="rect">
            <a:avLst/>
          </a:prstGeom>
        </p:spPr>
      </p:pic>
      <p:sp>
        <p:nvSpPr>
          <p:cNvPr id="7" name="Rectangle 6">
            <a:extLst>
              <a:ext uri="{FF2B5EF4-FFF2-40B4-BE49-F238E27FC236}">
                <a16:creationId xmlns:a16="http://schemas.microsoft.com/office/drawing/2014/main" id="{7DB9F730-A3FC-A8E9-0486-0FCF9E05EB54}"/>
              </a:ext>
            </a:extLst>
          </p:cNvPr>
          <p:cNvSpPr/>
          <p:nvPr/>
        </p:nvSpPr>
        <p:spPr>
          <a:xfrm>
            <a:off x="0" y="10048"/>
            <a:ext cx="14620352" cy="8219552"/>
          </a:xfrm>
          <a:prstGeom prst="rect">
            <a:avLst/>
          </a:prstGeom>
          <a:noFill/>
          <a:ln w="571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spd="slow">
    <p:push/>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50D48"/>
          </a:solidFill>
          <a:ln/>
        </p:spPr>
        <p:txBody>
          <a:bodyPr/>
          <a:lstStyle/>
          <a:p>
            <a:endParaRPr lang="en-US"/>
          </a:p>
        </p:txBody>
      </p:sp>
      <p:sp>
        <p:nvSpPr>
          <p:cNvPr id="4" name="Text 2"/>
          <p:cNvSpPr/>
          <p:nvPr/>
        </p:nvSpPr>
        <p:spPr>
          <a:xfrm>
            <a:off x="6319599" y="2890123"/>
            <a:ext cx="4443889" cy="694373"/>
          </a:xfrm>
          <a:prstGeom prst="rect">
            <a:avLst/>
          </a:prstGeom>
          <a:noFill/>
          <a:ln/>
        </p:spPr>
        <p:txBody>
          <a:bodyPr wrap="none" rtlCol="0" anchor="t"/>
          <a:lstStyle/>
          <a:p>
            <a:pPr marL="0" indent="0">
              <a:lnSpc>
                <a:spcPts val="5468"/>
              </a:lnSpc>
              <a:buNone/>
            </a:pPr>
            <a:r>
              <a:rPr lang="en-US" sz="4374" b="1" dirty="0">
                <a:solidFill>
                  <a:srgbClr val="FFFFFF"/>
                </a:solidFill>
                <a:latin typeface="Syne" pitchFamily="34" charset="0"/>
                <a:ea typeface="Syne" pitchFamily="34" charset="-122"/>
                <a:cs typeface="Syne" pitchFamily="34" charset="-120"/>
              </a:rPr>
              <a:t>Conclusion</a:t>
            </a:r>
            <a:endParaRPr lang="en-US" sz="4374" dirty="0"/>
          </a:p>
        </p:txBody>
      </p:sp>
      <p:sp>
        <p:nvSpPr>
          <p:cNvPr id="5" name="Text 3"/>
          <p:cNvSpPr/>
          <p:nvPr/>
        </p:nvSpPr>
        <p:spPr>
          <a:xfrm>
            <a:off x="6319599" y="3917751"/>
            <a:ext cx="7477601" cy="2149561"/>
          </a:xfrm>
          <a:prstGeom prst="rect">
            <a:avLst/>
          </a:prstGeom>
          <a:noFill/>
          <a:ln/>
        </p:spPr>
        <p:txBody>
          <a:bodyPr wrap="square" rtlCol="0" anchor="t"/>
          <a:lstStyle/>
          <a:p>
            <a:pPr marL="0" indent="0">
              <a:lnSpc>
                <a:spcPts val="2799"/>
              </a:lnSpc>
              <a:buNone/>
            </a:pPr>
            <a:r>
              <a:rPr lang="en-US" sz="1750" dirty="0">
                <a:solidFill>
                  <a:srgbClr val="D9E1FF"/>
                </a:solidFill>
                <a:latin typeface="Arimo" pitchFamily="34" charset="0"/>
                <a:ea typeface="Arimo" pitchFamily="34" charset="-122"/>
                <a:cs typeface="Arimo" pitchFamily="34" charset="-120"/>
              </a:rPr>
              <a:t>Effective user authentication plays a crucial role in safeguarding sensitive information. By combining multiple methods and staying up to date with emerging technologies, we can build robust and secure systems. Remember, protecting your data starts with a strong line of defense.</a:t>
            </a:r>
            <a:endParaRPr lang="en-US" sz="1750" dirty="0"/>
          </a:p>
        </p:txBody>
      </p:sp>
      <p:pic>
        <p:nvPicPr>
          <p:cNvPr id="6" name="Image 0"/>
          <p:cNvPicPr>
            <a:picLocks noChangeAspect="1"/>
          </p:cNvPicPr>
          <p:nvPr/>
        </p:nvPicPr>
        <p:blipFill rotWithShape="1">
          <a:blip r:embed="rId3"/>
          <a:srcRect l="50392" r="11741"/>
          <a:stretch/>
        </p:blipFill>
        <p:spPr>
          <a:xfrm>
            <a:off x="-1" y="0"/>
            <a:ext cx="5486400" cy="8229600"/>
          </a:xfrm>
          <a:prstGeom prst="rect">
            <a:avLst/>
          </a:prstGeom>
        </p:spPr>
      </p:pic>
      <p:sp>
        <p:nvSpPr>
          <p:cNvPr id="7" name="Rectangle 6">
            <a:extLst>
              <a:ext uri="{FF2B5EF4-FFF2-40B4-BE49-F238E27FC236}">
                <a16:creationId xmlns:a16="http://schemas.microsoft.com/office/drawing/2014/main" id="{24FE775F-79E7-57CF-D61A-DFF6A04621E7}"/>
              </a:ext>
            </a:extLst>
          </p:cNvPr>
          <p:cNvSpPr/>
          <p:nvPr/>
        </p:nvSpPr>
        <p:spPr>
          <a:xfrm>
            <a:off x="0" y="10048"/>
            <a:ext cx="14620352" cy="8219552"/>
          </a:xfrm>
          <a:prstGeom prst="rect">
            <a:avLst/>
          </a:prstGeom>
          <a:noFill/>
          <a:ln w="571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50D48"/>
          </a:solidFill>
          <a:ln/>
        </p:spPr>
        <p:txBody>
          <a:bodyPr/>
          <a:lstStyle/>
          <a:p>
            <a:endParaRPr lang="en-US"/>
          </a:p>
        </p:txBody>
      </p:sp>
      <mc:AlternateContent xmlns:mc="http://schemas.openxmlformats.org/markup-compatibility/2006">
        <mc:Choice xmlns:am3d="http://schemas.microsoft.com/office/drawing/2017/model3d" Requires="am3d">
          <p:graphicFrame>
            <p:nvGraphicFramePr>
              <p:cNvPr id="7" name="3D Model 6" descr="Question Mark">
                <a:extLst>
                  <a:ext uri="{FF2B5EF4-FFF2-40B4-BE49-F238E27FC236}">
                    <a16:creationId xmlns:a16="http://schemas.microsoft.com/office/drawing/2014/main" id="{F993D9AF-1DC4-341A-1DFC-254EF9CFEB98}"/>
                  </a:ext>
                </a:extLst>
              </p:cNvPr>
              <p:cNvGraphicFramePr>
                <a:graphicFrameLocks noChangeAspect="1"/>
              </p:cNvGraphicFramePr>
              <p:nvPr>
                <p:extLst>
                  <p:ext uri="{D42A27DB-BD31-4B8C-83A1-F6EECF244321}">
                    <p14:modId xmlns:p14="http://schemas.microsoft.com/office/powerpoint/2010/main" val="2554573682"/>
                  </p:ext>
                </p:extLst>
              </p:nvPr>
            </p:nvGraphicFramePr>
            <p:xfrm>
              <a:off x="6082896" y="496216"/>
              <a:ext cx="2464608" cy="3618584"/>
            </p:xfrm>
            <a:graphic>
              <a:graphicData uri="http://schemas.microsoft.com/office/drawing/2017/model3d">
                <am3d:model3d r:embed="rId3">
                  <am3d:spPr>
                    <a:xfrm>
                      <a:off x="0" y="0"/>
                      <a:ext cx="2464608" cy="3618584"/>
                    </a:xfrm>
                    <a:prstGeom prst="rect">
                      <a:avLst/>
                    </a:prstGeom>
                  </am3d:spPr>
                  <am3d:camera>
                    <am3d:pos x="0" y="0" z="58615274"/>
                    <am3d:up dx="0" dy="36000000" dz="0"/>
                    <am3d:lookAt x="0" y="0" z="0"/>
                    <am3d:perspective fov="2700000"/>
                  </am3d:camera>
                  <am3d:trans>
                    <am3d:meterPerModelUnit n="10675758" d="1000000"/>
                    <am3d:preTrans dx="-721111" dy="-18000000" dz="8896"/>
                    <am3d:scale>
                      <am3d:sx n="1000000" d="1000000"/>
                      <am3d:sy n="1000000" d="1000000"/>
                      <am3d:sz n="1000000" d="1000000"/>
                    </am3d:scale>
                    <am3d:rot/>
                    <am3d:postTrans dx="0" dy="0" dz="0"/>
                  </am3d:trans>
                  <am3d:raster rName="Office3DRenderer" rVer="16.0.8326">
                    <am3d:blip r:embed="rId4"/>
                  </am3d:raster>
                  <am3d:objViewport viewportSz="443363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7" name="3D Model 6" descr="Question Mark">
                <a:extLst>
                  <a:ext uri="{FF2B5EF4-FFF2-40B4-BE49-F238E27FC236}">
                    <a16:creationId xmlns:a16="http://schemas.microsoft.com/office/drawing/2014/main" id="{F993D9AF-1DC4-341A-1DFC-254EF9CFEB98}"/>
                  </a:ext>
                </a:extLst>
              </p:cNvPr>
              <p:cNvPicPr>
                <a:picLocks noGrp="1" noRot="1" noChangeAspect="1" noMove="1" noResize="1" noEditPoints="1" noAdjustHandles="1" noChangeArrowheads="1" noChangeShapeType="1" noCrop="1"/>
              </p:cNvPicPr>
              <p:nvPr/>
            </p:nvPicPr>
            <p:blipFill>
              <a:blip r:embed="rId4"/>
              <a:stretch>
                <a:fillRect/>
              </a:stretch>
            </p:blipFill>
            <p:spPr>
              <a:xfrm>
                <a:off x="6082896" y="496216"/>
                <a:ext cx="2464608" cy="3618584"/>
              </a:xfrm>
              <a:prstGeom prst="rect">
                <a:avLst/>
              </a:prstGeom>
            </p:spPr>
          </p:pic>
        </mc:Fallback>
      </mc:AlternateContent>
      <p:sp>
        <p:nvSpPr>
          <p:cNvPr id="4" name="Text 2"/>
          <p:cNvSpPr/>
          <p:nvPr/>
        </p:nvSpPr>
        <p:spPr>
          <a:xfrm>
            <a:off x="1350818" y="5029199"/>
            <a:ext cx="11658599" cy="914400"/>
          </a:xfrm>
          <a:prstGeom prst="rect">
            <a:avLst/>
          </a:prstGeom>
          <a:noFill/>
          <a:ln/>
        </p:spPr>
        <p:txBody>
          <a:bodyPr wrap="none" rtlCol="0" anchor="t"/>
          <a:lstStyle/>
          <a:p>
            <a:pPr marL="0" indent="0">
              <a:lnSpc>
                <a:spcPts val="5468"/>
              </a:lnSpc>
              <a:buNone/>
            </a:pPr>
            <a:r>
              <a:rPr lang="en-US" sz="11500" b="1" dirty="0">
                <a:solidFill>
                  <a:srgbClr val="FFFFFF"/>
                </a:solidFill>
                <a:latin typeface="Syne" pitchFamily="34" charset="0"/>
                <a:ea typeface="Syne" pitchFamily="34" charset="-122"/>
                <a:cs typeface="Syne" pitchFamily="34" charset="-120"/>
              </a:rPr>
              <a:t>Any Queries Guys!?</a:t>
            </a:r>
            <a:endParaRPr lang="en-US" sz="11500" dirty="0"/>
          </a:p>
        </p:txBody>
      </p:sp>
      <p:sp>
        <p:nvSpPr>
          <p:cNvPr id="5" name="Rectangle 4">
            <a:extLst>
              <a:ext uri="{FF2B5EF4-FFF2-40B4-BE49-F238E27FC236}">
                <a16:creationId xmlns:a16="http://schemas.microsoft.com/office/drawing/2014/main" id="{9FBF059F-6291-58FB-22B9-D65D4EF4744E}"/>
              </a:ext>
            </a:extLst>
          </p:cNvPr>
          <p:cNvSpPr/>
          <p:nvPr/>
        </p:nvSpPr>
        <p:spPr>
          <a:xfrm>
            <a:off x="0" y="10048"/>
            <a:ext cx="14620352" cy="8219552"/>
          </a:xfrm>
          <a:prstGeom prst="rect">
            <a:avLst/>
          </a:prstGeom>
          <a:noFill/>
          <a:ln w="571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49483834"/>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mph" presetSubtype="128" repeatCount="indefinite" fill="hold" nodeType="withEffect">
                                  <p:stCondLst>
                                    <p:cond delay="0"/>
                                  </p:stCondLst>
                                  <p:childTnLst>
                                    <p:animRot by="21600000">
                                      <p:cBhvr>
                                        <p:cTn id="6" dur="20000" fill="hold"/>
                                        <p:tgtEl>
                                          <p:spTgt spid="7"/>
                                        </p:tgtEl>
                                        <p:attrNameLst>
                                          <p:attrName>3d.view.rotation.y</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50D48"/>
          </a:solidFill>
          <a:ln/>
        </p:spPr>
        <p:txBody>
          <a:bodyPr/>
          <a:lstStyle/>
          <a:p>
            <a:endParaRPr lang="en-US"/>
          </a:p>
        </p:txBody>
      </p:sp>
      <p:sp>
        <p:nvSpPr>
          <p:cNvPr id="3" name="Shape 1"/>
          <p:cNvSpPr/>
          <p:nvPr/>
        </p:nvSpPr>
        <p:spPr>
          <a:xfrm>
            <a:off x="0" y="0"/>
            <a:ext cx="14630400" cy="8229600"/>
          </a:xfrm>
          <a:prstGeom prst="rect">
            <a:avLst/>
          </a:prstGeom>
          <a:solidFill>
            <a:srgbClr val="0C0A33"/>
          </a:solidFill>
          <a:ln/>
        </p:spPr>
        <p:txBody>
          <a:bodyPr/>
          <a:lstStyle/>
          <a:p>
            <a:endParaRPr lang="en-US"/>
          </a:p>
        </p:txBody>
      </p:sp>
      <p:sp>
        <p:nvSpPr>
          <p:cNvPr id="4" name="Text 2"/>
          <p:cNvSpPr/>
          <p:nvPr/>
        </p:nvSpPr>
        <p:spPr>
          <a:xfrm>
            <a:off x="6319599" y="2890123"/>
            <a:ext cx="4443889" cy="694373"/>
          </a:xfrm>
          <a:prstGeom prst="rect">
            <a:avLst/>
          </a:prstGeom>
          <a:noFill/>
          <a:ln/>
        </p:spPr>
        <p:txBody>
          <a:bodyPr wrap="none" rtlCol="0" anchor="t"/>
          <a:lstStyle/>
          <a:p>
            <a:pPr marL="0" indent="0">
              <a:lnSpc>
                <a:spcPts val="5468"/>
              </a:lnSpc>
              <a:buNone/>
            </a:pPr>
            <a:r>
              <a:rPr lang="en-US" sz="4374" b="1" dirty="0">
                <a:solidFill>
                  <a:srgbClr val="FFFFFF"/>
                </a:solidFill>
                <a:latin typeface="Syne" pitchFamily="34" charset="0"/>
                <a:ea typeface="Syne" pitchFamily="34" charset="-122"/>
                <a:cs typeface="Syne" pitchFamily="34" charset="-120"/>
              </a:rPr>
              <a:t>Conclusion</a:t>
            </a:r>
            <a:endParaRPr lang="en-US" sz="4374" dirty="0"/>
          </a:p>
        </p:txBody>
      </p:sp>
      <p:sp>
        <p:nvSpPr>
          <p:cNvPr id="5" name="Text 3"/>
          <p:cNvSpPr/>
          <p:nvPr/>
        </p:nvSpPr>
        <p:spPr>
          <a:xfrm>
            <a:off x="6319599" y="3917751"/>
            <a:ext cx="7477601" cy="2149561"/>
          </a:xfrm>
          <a:prstGeom prst="rect">
            <a:avLst/>
          </a:prstGeom>
          <a:noFill/>
          <a:ln/>
        </p:spPr>
        <p:txBody>
          <a:bodyPr wrap="square" rtlCol="0" anchor="t"/>
          <a:lstStyle/>
          <a:p>
            <a:pPr marL="0" indent="0">
              <a:lnSpc>
                <a:spcPts val="2799"/>
              </a:lnSpc>
              <a:buNone/>
            </a:pPr>
            <a:r>
              <a:rPr lang="en-US" sz="1750" dirty="0">
                <a:solidFill>
                  <a:srgbClr val="D9E1FF"/>
                </a:solidFill>
                <a:latin typeface="Arimo" pitchFamily="34" charset="0"/>
                <a:ea typeface="Arimo" pitchFamily="34" charset="-122"/>
                <a:cs typeface="Arimo" pitchFamily="34" charset="-120"/>
              </a:rPr>
              <a:t>Effective user authentication plays a crucial role in safeguarding sensitive information. By combining multiple methods and staying up to date with emerging technologies, we can build robust and secure systems. Remember, protecting your data starts with a strong line of defense.</a:t>
            </a:r>
            <a:endParaRPr lang="en-US" sz="1750" dirty="0"/>
          </a:p>
        </p:txBody>
      </p:sp>
      <p:pic>
        <p:nvPicPr>
          <p:cNvPr id="6" name="Image 0"/>
          <p:cNvPicPr>
            <a:picLocks noChangeAspect="1"/>
          </p:cNvPicPr>
          <p:nvPr/>
        </p:nvPicPr>
        <p:blipFill rotWithShape="1">
          <a:blip r:embed="rId5"/>
          <a:srcRect l="50392" r="11741"/>
          <a:stretch/>
        </p:blipFill>
        <p:spPr>
          <a:xfrm>
            <a:off x="-1" y="0"/>
            <a:ext cx="5486400" cy="8229600"/>
          </a:xfrm>
          <a:prstGeom prst="rect">
            <a:avLst/>
          </a:prstGeom>
        </p:spPr>
      </p:pic>
      <p:pic>
        <p:nvPicPr>
          <p:cNvPr id="7" name="thank-you-104226">
            <a:hlinkClick r:id="" action="ppaction://media"/>
            <a:extLst>
              <a:ext uri="{FF2B5EF4-FFF2-40B4-BE49-F238E27FC236}">
                <a16:creationId xmlns:a16="http://schemas.microsoft.com/office/drawing/2014/main" id="{764A1BCD-010E-E8E0-D1C7-2F82A862AF4A}"/>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39849" y="-78665"/>
            <a:ext cx="14770249" cy="8308265"/>
          </a:xfrm>
          <a:prstGeom prst="rect">
            <a:avLst/>
          </a:prstGeom>
        </p:spPr>
      </p:pic>
    </p:spTree>
    <p:extLst>
      <p:ext uri="{BB962C8B-B14F-4D97-AF65-F5344CB8AC3E}">
        <p14:creationId xmlns:p14="http://schemas.microsoft.com/office/powerpoint/2010/main" val="38027010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9583"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with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2">
            <a:extLst>
              <a:ext uri="{FF2B5EF4-FFF2-40B4-BE49-F238E27FC236}">
                <a16:creationId xmlns:a16="http://schemas.microsoft.com/office/drawing/2014/main" id="{3B19F921-6CAB-F3DD-565E-184513CFA5D2}"/>
              </a:ext>
            </a:extLst>
          </p:cNvPr>
          <p:cNvSpPr/>
          <p:nvPr/>
        </p:nvSpPr>
        <p:spPr>
          <a:xfrm>
            <a:off x="1505585" y="4227986"/>
            <a:ext cx="10005086" cy="2171851"/>
          </a:xfrm>
          <a:prstGeom prst="rect">
            <a:avLst/>
          </a:prstGeom>
          <a:noFill/>
          <a:ln/>
        </p:spPr>
        <p:txBody>
          <a:bodyPr wrap="none" rtlCol="0" anchor="t"/>
          <a:lstStyle/>
          <a:p>
            <a:pPr marL="0" indent="0">
              <a:lnSpc>
                <a:spcPts val="6561"/>
              </a:lnSpc>
              <a:buNone/>
            </a:pPr>
            <a:r>
              <a:rPr lang="en-US" sz="13800" b="1" dirty="0">
                <a:solidFill>
                  <a:srgbClr val="5D56EC"/>
                </a:solidFill>
                <a:latin typeface="Syne" pitchFamily="34" charset="0"/>
                <a:ea typeface="Syne" pitchFamily="34" charset="-122"/>
                <a:cs typeface="Syne" pitchFamily="34" charset="-120"/>
              </a:rPr>
              <a:t>System Security</a:t>
            </a:r>
            <a:endParaRPr lang="en-US" sz="13800" dirty="0">
              <a:solidFill>
                <a:srgbClr val="5D56EC"/>
              </a:solidFill>
            </a:endParaRPr>
          </a:p>
        </p:txBody>
      </p:sp>
      <p:sp>
        <p:nvSpPr>
          <p:cNvPr id="6" name="TextBox 5">
            <a:extLst>
              <a:ext uri="{FF2B5EF4-FFF2-40B4-BE49-F238E27FC236}">
                <a16:creationId xmlns:a16="http://schemas.microsoft.com/office/drawing/2014/main" id="{4C24C4C9-A140-D32C-B781-CA27F777BB46}"/>
              </a:ext>
            </a:extLst>
          </p:cNvPr>
          <p:cNvSpPr txBox="1"/>
          <p:nvPr/>
        </p:nvSpPr>
        <p:spPr>
          <a:xfrm>
            <a:off x="8923255" y="1304427"/>
            <a:ext cx="4356848" cy="1631216"/>
          </a:xfrm>
          <a:prstGeom prst="rect">
            <a:avLst/>
          </a:prstGeom>
          <a:noFill/>
        </p:spPr>
        <p:txBody>
          <a:bodyPr wrap="square" rtlCol="0">
            <a:spAutoFit/>
          </a:bodyPr>
          <a:lstStyle/>
          <a:p>
            <a:pPr marL="457200" indent="-457200">
              <a:buFont typeface="Wingdings" panose="05000000000000000000" pitchFamily="2" charset="2"/>
              <a:buChar char="v"/>
            </a:pPr>
            <a:r>
              <a:rPr lang="en-US" sz="2500" b="1" dirty="0">
                <a:solidFill>
                  <a:schemeClr val="accent1">
                    <a:lumMod val="50000"/>
                  </a:schemeClr>
                </a:solidFill>
              </a:rPr>
              <a:t>FIREWALLING</a:t>
            </a:r>
          </a:p>
          <a:p>
            <a:pPr marL="914400" lvl="1" indent="-457200">
              <a:buFont typeface="Arial" panose="020B0604020202020204" pitchFamily="34" charset="0"/>
              <a:buChar char="•"/>
            </a:pPr>
            <a:r>
              <a:rPr lang="en-US" sz="2500" b="1" dirty="0">
                <a:solidFill>
                  <a:schemeClr val="accent1">
                    <a:lumMod val="50000"/>
                  </a:schemeClr>
                </a:solidFill>
              </a:rPr>
              <a:t>What is firewall</a:t>
            </a:r>
          </a:p>
          <a:p>
            <a:pPr marL="914400" lvl="1" indent="-457200">
              <a:buFont typeface="Arial" panose="020B0604020202020204" pitchFamily="34" charset="0"/>
              <a:buChar char="•"/>
            </a:pPr>
            <a:r>
              <a:rPr lang="en-US" sz="2500" b="1" dirty="0">
                <a:solidFill>
                  <a:schemeClr val="accent1">
                    <a:lumMod val="50000"/>
                  </a:schemeClr>
                </a:solidFill>
              </a:rPr>
              <a:t>Securing system and networks</a:t>
            </a:r>
          </a:p>
        </p:txBody>
      </p:sp>
      <p:sp>
        <p:nvSpPr>
          <p:cNvPr id="7" name="TextBox 6">
            <a:extLst>
              <a:ext uri="{FF2B5EF4-FFF2-40B4-BE49-F238E27FC236}">
                <a16:creationId xmlns:a16="http://schemas.microsoft.com/office/drawing/2014/main" id="{09B65F65-F928-0FF3-3AD2-DE52F17406B2}"/>
              </a:ext>
            </a:extLst>
          </p:cNvPr>
          <p:cNvSpPr txBox="1"/>
          <p:nvPr/>
        </p:nvSpPr>
        <p:spPr>
          <a:xfrm>
            <a:off x="1630585" y="1030056"/>
            <a:ext cx="3722857" cy="2554545"/>
          </a:xfrm>
          <a:prstGeom prst="rect">
            <a:avLst/>
          </a:prstGeom>
          <a:noFill/>
        </p:spPr>
        <p:txBody>
          <a:bodyPr wrap="square" rtlCol="0">
            <a:spAutoFit/>
          </a:bodyPr>
          <a:lstStyle/>
          <a:p>
            <a:pPr marL="457200" indent="-457200">
              <a:buFont typeface="Wingdings" panose="05000000000000000000" pitchFamily="2" charset="2"/>
              <a:buChar char="v"/>
            </a:pPr>
            <a:r>
              <a:rPr lang="en-US" sz="2400" b="1" dirty="0">
                <a:solidFill>
                  <a:schemeClr val="accent1">
                    <a:lumMod val="50000"/>
                  </a:schemeClr>
                </a:solidFill>
              </a:rPr>
              <a:t> </a:t>
            </a:r>
          </a:p>
          <a:p>
            <a:pPr marL="914400" lvl="1" indent="-457200">
              <a:buFont typeface="Arial" panose="020B0604020202020204" pitchFamily="34" charset="0"/>
              <a:buChar char="•"/>
            </a:pPr>
            <a:r>
              <a:rPr lang="en-US" sz="2400" b="1" dirty="0">
                <a:solidFill>
                  <a:schemeClr val="accent1">
                    <a:lumMod val="50000"/>
                  </a:schemeClr>
                </a:solidFill>
              </a:rPr>
              <a:t>Trust through confidentiality</a:t>
            </a:r>
          </a:p>
          <a:p>
            <a:pPr marL="914400" lvl="1" indent="-457200">
              <a:buFont typeface="Arial" panose="020B0604020202020204" pitchFamily="34" charset="0"/>
              <a:buChar char="•"/>
            </a:pPr>
            <a:r>
              <a:rPr lang="en-US" sz="2400" b="1" dirty="0">
                <a:solidFill>
                  <a:schemeClr val="accent1">
                    <a:lumMod val="50000"/>
                  </a:schemeClr>
                </a:solidFill>
              </a:rPr>
              <a:t>Encryption</a:t>
            </a:r>
          </a:p>
          <a:p>
            <a:pPr marL="914400" lvl="1" indent="-457200">
              <a:buFont typeface="Arial" panose="020B0604020202020204" pitchFamily="34" charset="0"/>
              <a:buChar char="•"/>
            </a:pPr>
            <a:r>
              <a:rPr lang="en-US" sz="2400" b="1" dirty="0">
                <a:solidFill>
                  <a:schemeClr val="accent1">
                    <a:lumMod val="50000"/>
                  </a:schemeClr>
                </a:solidFill>
              </a:rPr>
              <a:t>Ensuring Data Security</a:t>
            </a:r>
          </a:p>
          <a:p>
            <a:endParaRPr lang="en-US" sz="1600" dirty="0">
              <a:solidFill>
                <a:schemeClr val="accent1">
                  <a:lumMod val="50000"/>
                </a:schemeClr>
              </a:solidFill>
            </a:endParaRPr>
          </a:p>
        </p:txBody>
      </p:sp>
      <p:sp>
        <p:nvSpPr>
          <p:cNvPr id="8" name="TextBox 7">
            <a:extLst>
              <a:ext uri="{FF2B5EF4-FFF2-40B4-BE49-F238E27FC236}">
                <a16:creationId xmlns:a16="http://schemas.microsoft.com/office/drawing/2014/main" id="{17A4B762-BEC3-1EE7-D01A-52459A559FD9}"/>
              </a:ext>
            </a:extLst>
          </p:cNvPr>
          <p:cNvSpPr txBox="1"/>
          <p:nvPr/>
        </p:nvSpPr>
        <p:spPr>
          <a:xfrm>
            <a:off x="436596" y="5669935"/>
            <a:ext cx="4180471" cy="2785378"/>
          </a:xfrm>
          <a:prstGeom prst="rect">
            <a:avLst/>
          </a:prstGeom>
          <a:noFill/>
        </p:spPr>
        <p:txBody>
          <a:bodyPr wrap="square" rtlCol="0">
            <a:spAutoFit/>
          </a:bodyPr>
          <a:lstStyle/>
          <a:p>
            <a:pPr marL="457200" indent="-457200">
              <a:buFont typeface="Wingdings" panose="05000000000000000000" pitchFamily="2" charset="2"/>
              <a:buChar char="v"/>
            </a:pPr>
            <a:r>
              <a:rPr lang="en-US" sz="2500" b="1" dirty="0">
                <a:solidFill>
                  <a:schemeClr val="accent1">
                    <a:lumMod val="50000"/>
                  </a:schemeClr>
                </a:solidFill>
              </a:rPr>
              <a:t>USER AUTHENTICATION</a:t>
            </a:r>
          </a:p>
          <a:p>
            <a:pPr marL="914400" lvl="1" indent="-457200">
              <a:buFont typeface="Arial" panose="020B0604020202020204" pitchFamily="34" charset="0"/>
              <a:buChar char="•"/>
            </a:pPr>
            <a:r>
              <a:rPr lang="en-US" sz="2500" b="1" dirty="0">
                <a:solidFill>
                  <a:schemeClr val="accent1">
                    <a:lumMod val="50000"/>
                  </a:schemeClr>
                </a:solidFill>
              </a:rPr>
              <a:t>Passwords</a:t>
            </a:r>
          </a:p>
          <a:p>
            <a:pPr marL="914400" lvl="1" indent="-457200">
              <a:buFont typeface="Arial" panose="020B0604020202020204" pitchFamily="34" charset="0"/>
              <a:buChar char="•"/>
            </a:pPr>
            <a:r>
              <a:rPr lang="en-US" sz="2500" b="1" dirty="0">
                <a:solidFill>
                  <a:schemeClr val="accent1">
                    <a:lumMod val="50000"/>
                  </a:schemeClr>
                </a:solidFill>
              </a:rPr>
              <a:t>Vulnerabilities</a:t>
            </a:r>
          </a:p>
          <a:p>
            <a:pPr marL="914400" lvl="1" indent="-457200">
              <a:buFont typeface="Arial" panose="020B0604020202020204" pitchFamily="34" charset="0"/>
              <a:buChar char="•"/>
            </a:pPr>
            <a:r>
              <a:rPr lang="en-US" sz="2500" b="1" dirty="0">
                <a:solidFill>
                  <a:schemeClr val="accent1">
                    <a:lumMod val="50000"/>
                  </a:schemeClr>
                </a:solidFill>
              </a:rPr>
              <a:t>Encrypting passwords</a:t>
            </a:r>
          </a:p>
          <a:p>
            <a:pPr marL="914400" lvl="1" indent="-457200">
              <a:buFont typeface="Arial" panose="020B0604020202020204" pitchFamily="34" charset="0"/>
              <a:buChar char="•"/>
            </a:pPr>
            <a:r>
              <a:rPr lang="en-US" sz="2500" b="1" dirty="0">
                <a:solidFill>
                  <a:schemeClr val="accent1">
                    <a:lumMod val="50000"/>
                  </a:schemeClr>
                </a:solidFill>
              </a:rPr>
              <a:t>One-Time-Password</a:t>
            </a:r>
          </a:p>
          <a:p>
            <a:pPr marL="914400" lvl="1" indent="-457200">
              <a:buFont typeface="Arial" panose="020B0604020202020204" pitchFamily="34" charset="0"/>
              <a:buChar char="•"/>
            </a:pPr>
            <a:r>
              <a:rPr lang="en-US" sz="2500" b="1" dirty="0">
                <a:solidFill>
                  <a:schemeClr val="accent1">
                    <a:lumMod val="50000"/>
                  </a:schemeClr>
                </a:solidFill>
              </a:rPr>
              <a:t>Biometrics</a:t>
            </a:r>
          </a:p>
          <a:p>
            <a:endParaRPr lang="en-US" sz="2500" b="1" dirty="0">
              <a:solidFill>
                <a:schemeClr val="accent1">
                  <a:lumMod val="50000"/>
                </a:schemeClr>
              </a:solidFill>
            </a:endParaRPr>
          </a:p>
        </p:txBody>
      </p:sp>
      <p:sp>
        <p:nvSpPr>
          <p:cNvPr id="10" name="TextBox 9">
            <a:extLst>
              <a:ext uri="{FF2B5EF4-FFF2-40B4-BE49-F238E27FC236}">
                <a16:creationId xmlns:a16="http://schemas.microsoft.com/office/drawing/2014/main" id="{E9D9174D-B2D0-35D3-1DF2-76220E5916AB}"/>
              </a:ext>
            </a:extLst>
          </p:cNvPr>
          <p:cNvSpPr txBox="1"/>
          <p:nvPr/>
        </p:nvSpPr>
        <p:spPr>
          <a:xfrm>
            <a:off x="2297231" y="-29641"/>
            <a:ext cx="10041463" cy="923330"/>
          </a:xfrm>
          <a:prstGeom prst="rect">
            <a:avLst/>
          </a:prstGeom>
          <a:noFill/>
        </p:spPr>
        <p:txBody>
          <a:bodyPr wrap="square" rtlCol="0">
            <a:spAutoFit/>
          </a:bodyPr>
          <a:lstStyle/>
          <a:p>
            <a:pPr algn="ctr"/>
            <a:r>
              <a:rPr lang="en-US" sz="5400" u="sng" dirty="0">
                <a:solidFill>
                  <a:schemeClr val="accent1">
                    <a:lumMod val="50000"/>
                  </a:schemeClr>
                </a:solidFill>
              </a:rPr>
              <a:t>WHAT WE ARE GOING TO DISCUSS</a:t>
            </a:r>
          </a:p>
        </p:txBody>
      </p:sp>
      <p:pic>
        <p:nvPicPr>
          <p:cNvPr id="16" name="Picture 15">
            <a:extLst>
              <a:ext uri="{FF2B5EF4-FFF2-40B4-BE49-F238E27FC236}">
                <a16:creationId xmlns:a16="http://schemas.microsoft.com/office/drawing/2014/main" id="{DEFD4AB6-E15A-A68B-35A8-76EA2ABD1E84}"/>
              </a:ext>
            </a:extLst>
          </p:cNvPr>
          <p:cNvPicPr>
            <a:picLocks noChangeAspect="1"/>
          </p:cNvPicPr>
          <p:nvPr/>
        </p:nvPicPr>
        <p:blipFill>
          <a:blip r:embed="rId3"/>
          <a:stretch>
            <a:fillRect/>
          </a:stretch>
        </p:blipFill>
        <p:spPr>
          <a:xfrm rot="1242137">
            <a:off x="-1006675" y="4285745"/>
            <a:ext cx="14750401" cy="3277820"/>
          </a:xfrm>
          <a:prstGeom prst="rect">
            <a:avLst/>
          </a:prstGeom>
        </p:spPr>
      </p:pic>
      <p:pic>
        <p:nvPicPr>
          <p:cNvPr id="18" name="Picture 17">
            <a:extLst>
              <a:ext uri="{FF2B5EF4-FFF2-40B4-BE49-F238E27FC236}">
                <a16:creationId xmlns:a16="http://schemas.microsoft.com/office/drawing/2014/main" id="{4BF76C0D-044B-82F9-96D5-B27512495FC1}"/>
              </a:ext>
            </a:extLst>
          </p:cNvPr>
          <p:cNvPicPr>
            <a:picLocks noChangeAspect="1"/>
          </p:cNvPicPr>
          <p:nvPr/>
        </p:nvPicPr>
        <p:blipFill>
          <a:blip r:embed="rId4"/>
          <a:stretch>
            <a:fillRect/>
          </a:stretch>
        </p:blipFill>
        <p:spPr>
          <a:xfrm rot="1882315">
            <a:off x="406592" y="1503924"/>
            <a:ext cx="1462564" cy="1972761"/>
          </a:xfrm>
          <a:prstGeom prst="rect">
            <a:avLst/>
          </a:prstGeom>
        </p:spPr>
      </p:pic>
      <p:pic>
        <p:nvPicPr>
          <p:cNvPr id="20" name="Picture 19">
            <a:extLst>
              <a:ext uri="{FF2B5EF4-FFF2-40B4-BE49-F238E27FC236}">
                <a16:creationId xmlns:a16="http://schemas.microsoft.com/office/drawing/2014/main" id="{3E99250B-F34D-3D7E-158C-AADA744A7B99}"/>
              </a:ext>
            </a:extLst>
          </p:cNvPr>
          <p:cNvPicPr>
            <a:picLocks noChangeAspect="1"/>
          </p:cNvPicPr>
          <p:nvPr/>
        </p:nvPicPr>
        <p:blipFill>
          <a:blip r:embed="rId4"/>
          <a:stretch>
            <a:fillRect/>
          </a:stretch>
        </p:blipFill>
        <p:spPr>
          <a:xfrm>
            <a:off x="8683055" y="5219195"/>
            <a:ext cx="1462564" cy="1972761"/>
          </a:xfrm>
          <a:prstGeom prst="rect">
            <a:avLst/>
          </a:prstGeom>
        </p:spPr>
      </p:pic>
      <p:pic>
        <p:nvPicPr>
          <p:cNvPr id="21" name="Picture 20">
            <a:extLst>
              <a:ext uri="{FF2B5EF4-FFF2-40B4-BE49-F238E27FC236}">
                <a16:creationId xmlns:a16="http://schemas.microsoft.com/office/drawing/2014/main" id="{2C70CA2A-63A8-C672-794A-EFC38E82ED6E}"/>
              </a:ext>
            </a:extLst>
          </p:cNvPr>
          <p:cNvPicPr>
            <a:picLocks noChangeAspect="1"/>
          </p:cNvPicPr>
          <p:nvPr/>
        </p:nvPicPr>
        <p:blipFill>
          <a:blip r:embed="rId4"/>
          <a:stretch>
            <a:fillRect/>
          </a:stretch>
        </p:blipFill>
        <p:spPr>
          <a:xfrm rot="12525305">
            <a:off x="4256781" y="5034573"/>
            <a:ext cx="1462564" cy="1972761"/>
          </a:xfrm>
          <a:prstGeom prst="rect">
            <a:avLst/>
          </a:prstGeom>
        </p:spPr>
      </p:pic>
      <p:sp>
        <p:nvSpPr>
          <p:cNvPr id="22" name="TextBox 21">
            <a:extLst>
              <a:ext uri="{FF2B5EF4-FFF2-40B4-BE49-F238E27FC236}">
                <a16:creationId xmlns:a16="http://schemas.microsoft.com/office/drawing/2014/main" id="{4C7F4F63-BC23-EB87-AE46-1B290F5B1D39}"/>
              </a:ext>
            </a:extLst>
          </p:cNvPr>
          <p:cNvSpPr txBox="1"/>
          <p:nvPr/>
        </p:nvSpPr>
        <p:spPr>
          <a:xfrm rot="1421415">
            <a:off x="989704" y="1845663"/>
            <a:ext cx="640881" cy="830997"/>
          </a:xfrm>
          <a:prstGeom prst="rect">
            <a:avLst/>
          </a:prstGeom>
          <a:noFill/>
        </p:spPr>
        <p:txBody>
          <a:bodyPr wrap="square" rtlCol="0">
            <a:spAutoFit/>
          </a:bodyPr>
          <a:lstStyle/>
          <a:p>
            <a:r>
              <a:rPr lang="en-US" sz="4800" dirty="0"/>
              <a:t>1</a:t>
            </a:r>
          </a:p>
        </p:txBody>
      </p:sp>
      <p:sp>
        <p:nvSpPr>
          <p:cNvPr id="24" name="TextBox 23">
            <a:extLst>
              <a:ext uri="{FF2B5EF4-FFF2-40B4-BE49-F238E27FC236}">
                <a16:creationId xmlns:a16="http://schemas.microsoft.com/office/drawing/2014/main" id="{A9C0E68A-BB09-D4A8-36ED-CC419B431A04}"/>
              </a:ext>
            </a:extLst>
          </p:cNvPr>
          <p:cNvSpPr txBox="1"/>
          <p:nvPr/>
        </p:nvSpPr>
        <p:spPr>
          <a:xfrm>
            <a:off x="9149977" y="5507198"/>
            <a:ext cx="640881" cy="830997"/>
          </a:xfrm>
          <a:prstGeom prst="rect">
            <a:avLst/>
          </a:prstGeom>
          <a:noFill/>
        </p:spPr>
        <p:txBody>
          <a:bodyPr wrap="square" rtlCol="0">
            <a:spAutoFit/>
          </a:bodyPr>
          <a:lstStyle/>
          <a:p>
            <a:r>
              <a:rPr lang="en-US" sz="4800" dirty="0"/>
              <a:t>3</a:t>
            </a:r>
          </a:p>
        </p:txBody>
      </p:sp>
      <p:sp>
        <p:nvSpPr>
          <p:cNvPr id="25" name="TextBox 24">
            <a:extLst>
              <a:ext uri="{FF2B5EF4-FFF2-40B4-BE49-F238E27FC236}">
                <a16:creationId xmlns:a16="http://schemas.microsoft.com/office/drawing/2014/main" id="{254F103F-BFC7-7E61-4DCF-4BB480C7322C}"/>
              </a:ext>
            </a:extLst>
          </p:cNvPr>
          <p:cNvSpPr txBox="1"/>
          <p:nvPr/>
        </p:nvSpPr>
        <p:spPr>
          <a:xfrm rot="12166495">
            <a:off x="4425676" y="5790075"/>
            <a:ext cx="640881" cy="830997"/>
          </a:xfrm>
          <a:prstGeom prst="rect">
            <a:avLst/>
          </a:prstGeom>
          <a:noFill/>
        </p:spPr>
        <p:txBody>
          <a:bodyPr wrap="square" rtlCol="0">
            <a:spAutoFit/>
          </a:bodyPr>
          <a:lstStyle/>
          <a:p>
            <a:r>
              <a:rPr lang="en-US" sz="4800" dirty="0"/>
              <a:t>2</a:t>
            </a:r>
          </a:p>
        </p:txBody>
      </p:sp>
      <p:sp>
        <p:nvSpPr>
          <p:cNvPr id="2" name="Rectangle 1">
            <a:extLst>
              <a:ext uri="{FF2B5EF4-FFF2-40B4-BE49-F238E27FC236}">
                <a16:creationId xmlns:a16="http://schemas.microsoft.com/office/drawing/2014/main" id="{80C70E05-FA4D-C86F-58DA-C9BEE4520696}"/>
              </a:ext>
            </a:extLst>
          </p:cNvPr>
          <p:cNvSpPr/>
          <p:nvPr/>
        </p:nvSpPr>
        <p:spPr>
          <a:xfrm>
            <a:off x="0" y="10048"/>
            <a:ext cx="14620352" cy="8219552"/>
          </a:xfrm>
          <a:prstGeom prst="rect">
            <a:avLst/>
          </a:prstGeom>
          <a:noFill/>
          <a:ln w="571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2">
            <a:extLst>
              <a:ext uri="{FF2B5EF4-FFF2-40B4-BE49-F238E27FC236}">
                <a16:creationId xmlns:a16="http://schemas.microsoft.com/office/drawing/2014/main" id="{59796EB8-49B5-E4DD-CA4F-1833E85AA09B}"/>
              </a:ext>
            </a:extLst>
          </p:cNvPr>
          <p:cNvSpPr/>
          <p:nvPr/>
        </p:nvSpPr>
        <p:spPr>
          <a:xfrm>
            <a:off x="1982514" y="746702"/>
            <a:ext cx="5748322" cy="1005224"/>
          </a:xfrm>
          <a:prstGeom prst="rect">
            <a:avLst/>
          </a:prstGeom>
          <a:noFill/>
          <a:ln/>
        </p:spPr>
        <p:txBody>
          <a:bodyPr wrap="none" rtlCol="0" anchor="t"/>
          <a:lstStyle/>
          <a:p>
            <a:pPr marL="0" indent="0">
              <a:lnSpc>
                <a:spcPts val="6561"/>
              </a:lnSpc>
              <a:buNone/>
            </a:pPr>
            <a:r>
              <a:rPr lang="en-US" sz="3200" b="1" dirty="0">
                <a:solidFill>
                  <a:srgbClr val="0F44B9"/>
                </a:solidFill>
                <a:latin typeface="Syne" pitchFamily="34" charset="0"/>
                <a:ea typeface="Syne" pitchFamily="34" charset="-122"/>
              </a:rPr>
              <a:t>Cryptography</a:t>
            </a:r>
            <a:endParaRPr lang="en-US" sz="6600" b="1" dirty="0">
              <a:solidFill>
                <a:srgbClr val="0F44B9"/>
              </a:solidFill>
              <a:latin typeface="Syne" pitchFamily="34" charset="0"/>
              <a:ea typeface="Syne" pitchFamily="34" charset="-122"/>
            </a:endParaRPr>
          </a:p>
        </p:txBody>
      </p:sp>
    </p:spTree>
    <p:extLst>
      <p:ext uri="{BB962C8B-B14F-4D97-AF65-F5344CB8AC3E}">
        <p14:creationId xmlns:p14="http://schemas.microsoft.com/office/powerpoint/2010/main" val="17091822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20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31" presetClass="entr" presetSubtype="0"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 calcmode="lin" valueType="num">
                                      <p:cBhvr>
                                        <p:cTn id="12" dur="1000" fill="hold"/>
                                        <p:tgtEl>
                                          <p:spTgt spid="18"/>
                                        </p:tgtEl>
                                        <p:attrNameLst>
                                          <p:attrName>ppt_w</p:attrName>
                                        </p:attrNameLst>
                                      </p:cBhvr>
                                      <p:tavLst>
                                        <p:tav tm="0">
                                          <p:val>
                                            <p:fltVal val="0"/>
                                          </p:val>
                                        </p:tav>
                                        <p:tav tm="100000">
                                          <p:val>
                                            <p:strVal val="#ppt_w"/>
                                          </p:val>
                                        </p:tav>
                                      </p:tavLst>
                                    </p:anim>
                                    <p:anim calcmode="lin" valueType="num">
                                      <p:cBhvr>
                                        <p:cTn id="13" dur="1000" fill="hold"/>
                                        <p:tgtEl>
                                          <p:spTgt spid="18"/>
                                        </p:tgtEl>
                                        <p:attrNameLst>
                                          <p:attrName>ppt_h</p:attrName>
                                        </p:attrNameLst>
                                      </p:cBhvr>
                                      <p:tavLst>
                                        <p:tav tm="0">
                                          <p:val>
                                            <p:fltVal val="0"/>
                                          </p:val>
                                        </p:tav>
                                        <p:tav tm="100000">
                                          <p:val>
                                            <p:strVal val="#ppt_h"/>
                                          </p:val>
                                        </p:tav>
                                      </p:tavLst>
                                    </p:anim>
                                    <p:anim calcmode="lin" valueType="num">
                                      <p:cBhvr>
                                        <p:cTn id="14" dur="1000" fill="hold"/>
                                        <p:tgtEl>
                                          <p:spTgt spid="18"/>
                                        </p:tgtEl>
                                        <p:attrNameLst>
                                          <p:attrName>style.rotation</p:attrName>
                                        </p:attrNameLst>
                                      </p:cBhvr>
                                      <p:tavLst>
                                        <p:tav tm="0">
                                          <p:val>
                                            <p:fltVal val="90"/>
                                          </p:val>
                                        </p:tav>
                                        <p:tav tm="100000">
                                          <p:val>
                                            <p:fltVal val="0"/>
                                          </p:val>
                                        </p:tav>
                                      </p:tavLst>
                                    </p:anim>
                                    <p:animEffect transition="in" filter="fade">
                                      <p:cBhvr>
                                        <p:cTn id="15" dur="1000"/>
                                        <p:tgtEl>
                                          <p:spTgt spid="18"/>
                                        </p:tgtEl>
                                      </p:cBhvr>
                                    </p:animEffect>
                                  </p:childTnLst>
                                </p:cTn>
                              </p:par>
                              <p:par>
                                <p:cTn id="16" presetID="10" presetClass="entr" presetSubtype="0" fill="hold" grpId="0" nodeType="withEffect">
                                  <p:stCondLst>
                                    <p:cond delay="600"/>
                                  </p:stCondLst>
                                  <p:childTnLst>
                                    <p:set>
                                      <p:cBhvr>
                                        <p:cTn id="17" dur="1" fill="hold">
                                          <p:stCondLst>
                                            <p:cond delay="0"/>
                                          </p:stCondLst>
                                        </p:cTn>
                                        <p:tgtEl>
                                          <p:spTgt spid="22"/>
                                        </p:tgtEl>
                                        <p:attrNameLst>
                                          <p:attrName>style.visibility</p:attrName>
                                        </p:attrNameLst>
                                      </p:cBhvr>
                                      <p:to>
                                        <p:strVal val="visible"/>
                                      </p:to>
                                    </p:set>
                                    <p:animEffect transition="in" filter="fade">
                                      <p:cBhvr>
                                        <p:cTn id="18" dur="1750"/>
                                        <p:tgtEl>
                                          <p:spTgt spid="22"/>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wipe(left)">
                                      <p:cBhvr>
                                        <p:cTn id="23" dur="500"/>
                                        <p:tgtEl>
                                          <p:spTgt spid="7"/>
                                        </p:tgtEl>
                                      </p:cBhvr>
                                    </p:animEffect>
                                  </p:childTnLst>
                                </p:cTn>
                              </p:par>
                              <p:par>
                                <p:cTn id="24" presetID="22" presetClass="entr" presetSubtype="1" fill="hold" nodeType="withEffect">
                                  <p:stCondLst>
                                    <p:cond delay="0"/>
                                  </p:stCondLst>
                                  <p:childTnLst>
                                    <p:set>
                                      <p:cBhvr>
                                        <p:cTn id="25" dur="1" fill="hold">
                                          <p:stCondLst>
                                            <p:cond delay="0"/>
                                          </p:stCondLst>
                                        </p:cTn>
                                        <p:tgtEl>
                                          <p:spTgt spid="4">
                                            <p:txEl>
                                              <p:pRg st="0" end="0"/>
                                            </p:txEl>
                                          </p:spTgt>
                                        </p:tgtEl>
                                        <p:attrNameLst>
                                          <p:attrName>style.visibility</p:attrName>
                                        </p:attrNameLst>
                                      </p:cBhvr>
                                      <p:to>
                                        <p:strVal val="visible"/>
                                      </p:to>
                                    </p:set>
                                    <p:animEffect transition="in" filter="wipe(up)">
                                      <p:cBhvr>
                                        <p:cTn id="26" dur="500"/>
                                        <p:tgtEl>
                                          <p:spTgt spid="4">
                                            <p:txEl>
                                              <p:pRg st="0" end="0"/>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31" presetClass="entr" presetSubtype="0" fill="hold" nodeType="clickEffect">
                                  <p:stCondLst>
                                    <p:cond delay="0"/>
                                  </p:stCondLst>
                                  <p:childTnLst>
                                    <p:set>
                                      <p:cBhvr>
                                        <p:cTn id="30" dur="1" fill="hold">
                                          <p:stCondLst>
                                            <p:cond delay="0"/>
                                          </p:stCondLst>
                                        </p:cTn>
                                        <p:tgtEl>
                                          <p:spTgt spid="21"/>
                                        </p:tgtEl>
                                        <p:attrNameLst>
                                          <p:attrName>style.visibility</p:attrName>
                                        </p:attrNameLst>
                                      </p:cBhvr>
                                      <p:to>
                                        <p:strVal val="visible"/>
                                      </p:to>
                                    </p:set>
                                    <p:anim calcmode="lin" valueType="num">
                                      <p:cBhvr>
                                        <p:cTn id="31" dur="1000" fill="hold"/>
                                        <p:tgtEl>
                                          <p:spTgt spid="21"/>
                                        </p:tgtEl>
                                        <p:attrNameLst>
                                          <p:attrName>ppt_w</p:attrName>
                                        </p:attrNameLst>
                                      </p:cBhvr>
                                      <p:tavLst>
                                        <p:tav tm="0">
                                          <p:val>
                                            <p:fltVal val="0"/>
                                          </p:val>
                                        </p:tav>
                                        <p:tav tm="100000">
                                          <p:val>
                                            <p:strVal val="#ppt_w"/>
                                          </p:val>
                                        </p:tav>
                                      </p:tavLst>
                                    </p:anim>
                                    <p:anim calcmode="lin" valueType="num">
                                      <p:cBhvr>
                                        <p:cTn id="32" dur="1000" fill="hold"/>
                                        <p:tgtEl>
                                          <p:spTgt spid="21"/>
                                        </p:tgtEl>
                                        <p:attrNameLst>
                                          <p:attrName>ppt_h</p:attrName>
                                        </p:attrNameLst>
                                      </p:cBhvr>
                                      <p:tavLst>
                                        <p:tav tm="0">
                                          <p:val>
                                            <p:fltVal val="0"/>
                                          </p:val>
                                        </p:tav>
                                        <p:tav tm="100000">
                                          <p:val>
                                            <p:strVal val="#ppt_h"/>
                                          </p:val>
                                        </p:tav>
                                      </p:tavLst>
                                    </p:anim>
                                    <p:anim calcmode="lin" valueType="num">
                                      <p:cBhvr>
                                        <p:cTn id="33" dur="1000" fill="hold"/>
                                        <p:tgtEl>
                                          <p:spTgt spid="21"/>
                                        </p:tgtEl>
                                        <p:attrNameLst>
                                          <p:attrName>style.rotation</p:attrName>
                                        </p:attrNameLst>
                                      </p:cBhvr>
                                      <p:tavLst>
                                        <p:tav tm="0">
                                          <p:val>
                                            <p:fltVal val="90"/>
                                          </p:val>
                                        </p:tav>
                                        <p:tav tm="100000">
                                          <p:val>
                                            <p:fltVal val="0"/>
                                          </p:val>
                                        </p:tav>
                                      </p:tavLst>
                                    </p:anim>
                                    <p:animEffect transition="in" filter="fade">
                                      <p:cBhvr>
                                        <p:cTn id="34" dur="1000"/>
                                        <p:tgtEl>
                                          <p:spTgt spid="21"/>
                                        </p:tgtEl>
                                      </p:cBhvr>
                                    </p:animEffect>
                                  </p:childTnLst>
                                </p:cTn>
                              </p:par>
                              <p:par>
                                <p:cTn id="35" presetID="10" presetClass="entr" presetSubtype="0" fill="hold" grpId="0" nodeType="withEffect">
                                  <p:stCondLst>
                                    <p:cond delay="600"/>
                                  </p:stCondLst>
                                  <p:childTnLst>
                                    <p:set>
                                      <p:cBhvr>
                                        <p:cTn id="36" dur="1" fill="hold">
                                          <p:stCondLst>
                                            <p:cond delay="0"/>
                                          </p:stCondLst>
                                        </p:cTn>
                                        <p:tgtEl>
                                          <p:spTgt spid="25"/>
                                        </p:tgtEl>
                                        <p:attrNameLst>
                                          <p:attrName>style.visibility</p:attrName>
                                        </p:attrNameLst>
                                      </p:cBhvr>
                                      <p:to>
                                        <p:strVal val="visible"/>
                                      </p:to>
                                    </p:set>
                                    <p:animEffect transition="in" filter="fade">
                                      <p:cBhvr>
                                        <p:cTn id="37" dur="500"/>
                                        <p:tgtEl>
                                          <p:spTgt spid="25"/>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8"/>
                                        </p:tgtEl>
                                        <p:attrNameLst>
                                          <p:attrName>style.visibility</p:attrName>
                                        </p:attrNameLst>
                                      </p:cBhvr>
                                      <p:to>
                                        <p:strVal val="visible"/>
                                      </p:to>
                                    </p:set>
                                    <p:animEffect transition="in" filter="wipe(left)">
                                      <p:cBhvr>
                                        <p:cTn id="42" dur="500"/>
                                        <p:tgtEl>
                                          <p:spTgt spid="8"/>
                                        </p:tgtEl>
                                      </p:cBhvr>
                                    </p:animEffect>
                                  </p:childTnLst>
                                </p:cTn>
                              </p:par>
                            </p:childTnLst>
                          </p:cTn>
                        </p:par>
                      </p:childTnLst>
                    </p:cTn>
                  </p:par>
                  <p:par>
                    <p:cTn id="43" fill="hold">
                      <p:stCondLst>
                        <p:cond delay="indefinite"/>
                      </p:stCondLst>
                      <p:childTnLst>
                        <p:par>
                          <p:cTn id="44" fill="hold">
                            <p:stCondLst>
                              <p:cond delay="0"/>
                            </p:stCondLst>
                            <p:childTnLst>
                              <p:par>
                                <p:cTn id="45" presetID="31" presetClass="entr" presetSubtype="0" fill="hold" nodeType="clickEffect">
                                  <p:stCondLst>
                                    <p:cond delay="0"/>
                                  </p:stCondLst>
                                  <p:childTnLst>
                                    <p:set>
                                      <p:cBhvr>
                                        <p:cTn id="46" dur="1" fill="hold">
                                          <p:stCondLst>
                                            <p:cond delay="0"/>
                                          </p:stCondLst>
                                        </p:cTn>
                                        <p:tgtEl>
                                          <p:spTgt spid="20"/>
                                        </p:tgtEl>
                                        <p:attrNameLst>
                                          <p:attrName>style.visibility</p:attrName>
                                        </p:attrNameLst>
                                      </p:cBhvr>
                                      <p:to>
                                        <p:strVal val="visible"/>
                                      </p:to>
                                    </p:set>
                                    <p:anim calcmode="lin" valueType="num">
                                      <p:cBhvr>
                                        <p:cTn id="47" dur="1000" fill="hold"/>
                                        <p:tgtEl>
                                          <p:spTgt spid="20"/>
                                        </p:tgtEl>
                                        <p:attrNameLst>
                                          <p:attrName>ppt_w</p:attrName>
                                        </p:attrNameLst>
                                      </p:cBhvr>
                                      <p:tavLst>
                                        <p:tav tm="0">
                                          <p:val>
                                            <p:fltVal val="0"/>
                                          </p:val>
                                        </p:tav>
                                        <p:tav tm="100000">
                                          <p:val>
                                            <p:strVal val="#ppt_w"/>
                                          </p:val>
                                        </p:tav>
                                      </p:tavLst>
                                    </p:anim>
                                    <p:anim calcmode="lin" valueType="num">
                                      <p:cBhvr>
                                        <p:cTn id="48" dur="1000" fill="hold"/>
                                        <p:tgtEl>
                                          <p:spTgt spid="20"/>
                                        </p:tgtEl>
                                        <p:attrNameLst>
                                          <p:attrName>ppt_h</p:attrName>
                                        </p:attrNameLst>
                                      </p:cBhvr>
                                      <p:tavLst>
                                        <p:tav tm="0">
                                          <p:val>
                                            <p:fltVal val="0"/>
                                          </p:val>
                                        </p:tav>
                                        <p:tav tm="100000">
                                          <p:val>
                                            <p:strVal val="#ppt_h"/>
                                          </p:val>
                                        </p:tav>
                                      </p:tavLst>
                                    </p:anim>
                                    <p:anim calcmode="lin" valueType="num">
                                      <p:cBhvr>
                                        <p:cTn id="49" dur="1000" fill="hold"/>
                                        <p:tgtEl>
                                          <p:spTgt spid="20"/>
                                        </p:tgtEl>
                                        <p:attrNameLst>
                                          <p:attrName>style.rotation</p:attrName>
                                        </p:attrNameLst>
                                      </p:cBhvr>
                                      <p:tavLst>
                                        <p:tav tm="0">
                                          <p:val>
                                            <p:fltVal val="90"/>
                                          </p:val>
                                        </p:tav>
                                        <p:tav tm="100000">
                                          <p:val>
                                            <p:fltVal val="0"/>
                                          </p:val>
                                        </p:tav>
                                      </p:tavLst>
                                    </p:anim>
                                    <p:animEffect transition="in" filter="fade">
                                      <p:cBhvr>
                                        <p:cTn id="50" dur="1000"/>
                                        <p:tgtEl>
                                          <p:spTgt spid="20"/>
                                        </p:tgtEl>
                                      </p:cBhvr>
                                    </p:animEffect>
                                  </p:childTnLst>
                                </p:cTn>
                              </p:par>
                              <p:par>
                                <p:cTn id="51" presetID="10" presetClass="entr" presetSubtype="0" fill="hold" grpId="0" nodeType="withEffect">
                                  <p:stCondLst>
                                    <p:cond delay="600"/>
                                  </p:stCondLst>
                                  <p:childTnLst>
                                    <p:set>
                                      <p:cBhvr>
                                        <p:cTn id="52" dur="1" fill="hold">
                                          <p:stCondLst>
                                            <p:cond delay="0"/>
                                          </p:stCondLst>
                                        </p:cTn>
                                        <p:tgtEl>
                                          <p:spTgt spid="24"/>
                                        </p:tgtEl>
                                        <p:attrNameLst>
                                          <p:attrName>style.visibility</p:attrName>
                                        </p:attrNameLst>
                                      </p:cBhvr>
                                      <p:to>
                                        <p:strVal val="visible"/>
                                      </p:to>
                                    </p:set>
                                    <p:animEffect transition="in" filter="fade">
                                      <p:cBhvr>
                                        <p:cTn id="53" dur="500"/>
                                        <p:tgtEl>
                                          <p:spTgt spid="24"/>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8" fill="hold" grpId="0" nodeType="clickEffect">
                                  <p:stCondLst>
                                    <p:cond delay="0"/>
                                  </p:stCondLst>
                                  <p:childTnLst>
                                    <p:set>
                                      <p:cBhvr>
                                        <p:cTn id="57" dur="1" fill="hold">
                                          <p:stCondLst>
                                            <p:cond delay="0"/>
                                          </p:stCondLst>
                                        </p:cTn>
                                        <p:tgtEl>
                                          <p:spTgt spid="6"/>
                                        </p:tgtEl>
                                        <p:attrNameLst>
                                          <p:attrName>style.visibility</p:attrName>
                                        </p:attrNameLst>
                                      </p:cBhvr>
                                      <p:to>
                                        <p:strVal val="visible"/>
                                      </p:to>
                                    </p:set>
                                    <p:animEffect transition="in" filter="wipe(left)">
                                      <p:cBhvr>
                                        <p:cTn id="5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22" grpId="0"/>
      <p:bldP spid="24" grpId="0"/>
      <p:bldP spid="2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50D48"/>
          </a:solidFill>
          <a:ln/>
        </p:spPr>
        <p:txBody>
          <a:bodyPr/>
          <a:lstStyle/>
          <a:p>
            <a:endParaRPr lang="en-US"/>
          </a:p>
        </p:txBody>
      </p:sp>
      <p:sp>
        <p:nvSpPr>
          <p:cNvPr id="4" name="Text 2"/>
          <p:cNvSpPr/>
          <p:nvPr/>
        </p:nvSpPr>
        <p:spPr>
          <a:xfrm>
            <a:off x="1715326" y="3418833"/>
            <a:ext cx="6743700" cy="833199"/>
          </a:xfrm>
          <a:prstGeom prst="rect">
            <a:avLst/>
          </a:prstGeom>
          <a:noFill/>
          <a:ln/>
        </p:spPr>
        <p:txBody>
          <a:bodyPr wrap="none" rtlCol="0" anchor="t"/>
          <a:lstStyle/>
          <a:p>
            <a:pPr marL="0" indent="0">
              <a:lnSpc>
                <a:spcPts val="6561"/>
              </a:lnSpc>
              <a:buNone/>
            </a:pPr>
            <a:r>
              <a:rPr lang="en-US" sz="6600" b="1" dirty="0">
                <a:solidFill>
                  <a:schemeClr val="bg1"/>
                </a:solidFill>
                <a:latin typeface="Syne" pitchFamily="34" charset="0"/>
                <a:ea typeface="Syne" pitchFamily="34" charset="-122"/>
              </a:rPr>
              <a:t>Cryptography</a:t>
            </a:r>
          </a:p>
        </p:txBody>
      </p:sp>
      <p:sp>
        <p:nvSpPr>
          <p:cNvPr id="5" name="Text 3"/>
          <p:cNvSpPr/>
          <p:nvPr/>
        </p:nvSpPr>
        <p:spPr>
          <a:xfrm>
            <a:off x="833199" y="3845481"/>
            <a:ext cx="7477601" cy="1066205"/>
          </a:xfrm>
          <a:prstGeom prst="rect">
            <a:avLst/>
          </a:prstGeom>
          <a:noFill/>
          <a:ln/>
        </p:spPr>
        <p:txBody>
          <a:bodyPr wrap="square" rtlCol="0" anchor="t"/>
          <a:lstStyle/>
          <a:p>
            <a:pPr marL="0" indent="0">
              <a:lnSpc>
                <a:spcPts val="2799"/>
              </a:lnSpc>
              <a:buNone/>
            </a:pPr>
            <a:endParaRPr lang="en-US" sz="1750" dirty="0"/>
          </a:p>
        </p:txBody>
      </p:sp>
      <p:sp>
        <p:nvSpPr>
          <p:cNvPr id="8" name="Text 5"/>
          <p:cNvSpPr/>
          <p:nvPr/>
        </p:nvSpPr>
        <p:spPr>
          <a:xfrm>
            <a:off x="833199" y="5244943"/>
            <a:ext cx="5292033" cy="844358"/>
          </a:xfrm>
          <a:prstGeom prst="rect">
            <a:avLst/>
          </a:prstGeom>
          <a:noFill/>
          <a:ln/>
        </p:spPr>
        <p:txBody>
          <a:bodyPr wrap="none" rtlCol="0" anchor="t"/>
          <a:lstStyle/>
          <a:p>
            <a:pPr marL="0" indent="0" algn="l">
              <a:lnSpc>
                <a:spcPts val="3062"/>
              </a:lnSpc>
              <a:buNone/>
            </a:pPr>
            <a:endParaRPr lang="en-US" sz="2187" dirty="0"/>
          </a:p>
        </p:txBody>
      </p:sp>
      <p:pic>
        <p:nvPicPr>
          <p:cNvPr id="9" name="Image 1"/>
          <p:cNvPicPr>
            <a:picLocks noChangeAspect="1"/>
          </p:cNvPicPr>
          <p:nvPr/>
        </p:nvPicPr>
        <p:blipFill rotWithShape="1">
          <a:blip r:embed="rId3"/>
          <a:srcRect r="15187"/>
          <a:stretch/>
        </p:blipFill>
        <p:spPr>
          <a:xfrm>
            <a:off x="9011461" y="-10048"/>
            <a:ext cx="5628987" cy="8249696"/>
          </a:xfrm>
          <a:prstGeom prst="rect">
            <a:avLst/>
          </a:prstGeom>
        </p:spPr>
      </p:pic>
      <p:sp>
        <p:nvSpPr>
          <p:cNvPr id="6" name="Rectangle 5">
            <a:extLst>
              <a:ext uri="{FF2B5EF4-FFF2-40B4-BE49-F238E27FC236}">
                <a16:creationId xmlns:a16="http://schemas.microsoft.com/office/drawing/2014/main" id="{45A3923C-682D-D3F6-37F8-8AE18D028312}"/>
              </a:ext>
            </a:extLst>
          </p:cNvPr>
          <p:cNvSpPr/>
          <p:nvPr/>
        </p:nvSpPr>
        <p:spPr>
          <a:xfrm>
            <a:off x="0" y="10048"/>
            <a:ext cx="14620352" cy="8219552"/>
          </a:xfrm>
          <a:prstGeom prst="rect">
            <a:avLst/>
          </a:prstGeom>
          <a:noFill/>
          <a:ln w="571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895472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50D48"/>
          </a:solidFill>
          <a:ln/>
        </p:spPr>
        <p:txBody>
          <a:bodyPr/>
          <a:lstStyle/>
          <a:p>
            <a:endParaRPr lang="en-US"/>
          </a:p>
        </p:txBody>
      </p:sp>
      <p:sp>
        <p:nvSpPr>
          <p:cNvPr id="4" name="Text 2"/>
          <p:cNvSpPr/>
          <p:nvPr/>
        </p:nvSpPr>
        <p:spPr>
          <a:xfrm>
            <a:off x="2348389" y="1105495"/>
            <a:ext cx="8450580" cy="694373"/>
          </a:xfrm>
          <a:prstGeom prst="rect">
            <a:avLst/>
          </a:prstGeom>
          <a:noFill/>
          <a:ln/>
        </p:spPr>
        <p:txBody>
          <a:bodyPr wrap="none" rtlCol="0" anchor="t"/>
          <a:lstStyle/>
          <a:p>
            <a:pPr marL="0" indent="0">
              <a:lnSpc>
                <a:spcPts val="5468"/>
              </a:lnSpc>
              <a:buNone/>
            </a:pPr>
            <a:r>
              <a:rPr lang="en-US" sz="4374" b="1" dirty="0">
                <a:solidFill>
                  <a:srgbClr val="FFFFFF"/>
                </a:solidFill>
                <a:latin typeface="Syne" pitchFamily="34" charset="0"/>
                <a:ea typeface="Syne" pitchFamily="34" charset="-122"/>
                <a:cs typeface="Syne" pitchFamily="34" charset="-120"/>
              </a:rPr>
              <a:t>Trust &amp; Confidentiality through</a:t>
            </a:r>
            <a:endParaRPr lang="en-US" sz="4374" dirty="0"/>
          </a:p>
        </p:txBody>
      </p:sp>
      <p:sp>
        <p:nvSpPr>
          <p:cNvPr id="6" name="Text 3"/>
          <p:cNvSpPr/>
          <p:nvPr/>
        </p:nvSpPr>
        <p:spPr>
          <a:xfrm>
            <a:off x="2348389" y="5488543"/>
            <a:ext cx="2750820" cy="347186"/>
          </a:xfrm>
          <a:prstGeom prst="rect">
            <a:avLst/>
          </a:prstGeom>
          <a:noFill/>
          <a:ln/>
        </p:spPr>
        <p:txBody>
          <a:bodyPr wrap="none" rtlCol="0" anchor="t"/>
          <a:lstStyle/>
          <a:p>
            <a:pPr marL="0" indent="0" algn="l">
              <a:lnSpc>
                <a:spcPts val="2734"/>
              </a:lnSpc>
              <a:buNone/>
            </a:pPr>
            <a:r>
              <a:rPr lang="en-US" sz="2187" b="1" dirty="0">
                <a:solidFill>
                  <a:srgbClr val="FFFFFF"/>
                </a:solidFill>
                <a:latin typeface="Syne" pitchFamily="34" charset="0"/>
                <a:ea typeface="Syne" pitchFamily="34" charset="-122"/>
                <a:cs typeface="Syne" pitchFamily="34" charset="-120"/>
              </a:rPr>
              <a:t>Trust and Security</a:t>
            </a:r>
            <a:endParaRPr lang="en-US" sz="2187" dirty="0"/>
          </a:p>
        </p:txBody>
      </p:sp>
      <p:sp>
        <p:nvSpPr>
          <p:cNvPr id="7" name="Text 4"/>
          <p:cNvSpPr/>
          <p:nvPr/>
        </p:nvSpPr>
        <p:spPr>
          <a:xfrm>
            <a:off x="2348389" y="6057900"/>
            <a:ext cx="4800124" cy="1066205"/>
          </a:xfrm>
          <a:prstGeom prst="rect">
            <a:avLst/>
          </a:prstGeom>
          <a:noFill/>
          <a:ln/>
        </p:spPr>
        <p:txBody>
          <a:bodyPr wrap="square" rtlCol="0" anchor="t"/>
          <a:lstStyle/>
          <a:p>
            <a:pPr marL="0" indent="0" algn="l">
              <a:lnSpc>
                <a:spcPts val="2799"/>
              </a:lnSpc>
              <a:buNone/>
            </a:pPr>
            <a:r>
              <a:rPr lang="en-US" sz="1750" dirty="0">
                <a:solidFill>
                  <a:srgbClr val="D9E1FF"/>
                </a:solidFill>
                <a:latin typeface="Arimo" pitchFamily="34" charset="0"/>
                <a:ea typeface="Arimo" pitchFamily="34" charset="-122"/>
                <a:cs typeface="Arimo" pitchFamily="34" charset="-120"/>
              </a:rPr>
              <a:t>Cryptography provides the foundation for secure communication by ensuring the integrity and authenticity of data.</a:t>
            </a:r>
            <a:endParaRPr lang="en-US" sz="1750" dirty="0"/>
          </a:p>
        </p:txBody>
      </p:sp>
      <p:sp>
        <p:nvSpPr>
          <p:cNvPr id="9" name="Text 5"/>
          <p:cNvSpPr/>
          <p:nvPr/>
        </p:nvSpPr>
        <p:spPr>
          <a:xfrm>
            <a:off x="7481768" y="5488543"/>
            <a:ext cx="2263140" cy="347186"/>
          </a:xfrm>
          <a:prstGeom prst="rect">
            <a:avLst/>
          </a:prstGeom>
          <a:noFill/>
          <a:ln/>
        </p:spPr>
        <p:txBody>
          <a:bodyPr wrap="none" rtlCol="0" anchor="t"/>
          <a:lstStyle/>
          <a:p>
            <a:pPr marL="0" indent="0" algn="l">
              <a:lnSpc>
                <a:spcPts val="2734"/>
              </a:lnSpc>
              <a:buNone/>
            </a:pPr>
            <a:r>
              <a:rPr lang="en-US" sz="2187" b="1" dirty="0">
                <a:solidFill>
                  <a:srgbClr val="FFFFFF"/>
                </a:solidFill>
                <a:latin typeface="Syne" pitchFamily="34" charset="0"/>
                <a:ea typeface="Syne" pitchFamily="34" charset="-122"/>
                <a:cs typeface="Syne" pitchFamily="34" charset="-120"/>
              </a:rPr>
              <a:t>Confidentiality</a:t>
            </a:r>
            <a:endParaRPr lang="en-US" sz="2187" dirty="0"/>
          </a:p>
        </p:txBody>
      </p:sp>
      <p:sp>
        <p:nvSpPr>
          <p:cNvPr id="10" name="Text 6"/>
          <p:cNvSpPr/>
          <p:nvPr/>
        </p:nvSpPr>
        <p:spPr>
          <a:xfrm>
            <a:off x="7435238" y="6057900"/>
            <a:ext cx="4800124" cy="1066205"/>
          </a:xfrm>
          <a:prstGeom prst="rect">
            <a:avLst/>
          </a:prstGeom>
          <a:noFill/>
          <a:ln/>
        </p:spPr>
        <p:txBody>
          <a:bodyPr wrap="square" rtlCol="0" anchor="t"/>
          <a:lstStyle/>
          <a:p>
            <a:pPr marL="0" indent="0" algn="l">
              <a:lnSpc>
                <a:spcPts val="2799"/>
              </a:lnSpc>
              <a:buNone/>
            </a:pPr>
            <a:r>
              <a:rPr lang="en-US" sz="1750" dirty="0">
                <a:solidFill>
                  <a:srgbClr val="D9E1FF"/>
                </a:solidFill>
                <a:latin typeface="Arimo" pitchFamily="34" charset="0"/>
                <a:ea typeface="Arimo" pitchFamily="34" charset="-122"/>
                <a:cs typeface="Arimo" pitchFamily="34" charset="-120"/>
              </a:rPr>
              <a:t>                       protects sensitive information from unauthorized access, creating a secure channel for data transmission.</a:t>
            </a:r>
            <a:endParaRPr lang="en-US" sz="1750" dirty="0"/>
          </a:p>
        </p:txBody>
      </p:sp>
      <mc:AlternateContent xmlns:mc="http://schemas.openxmlformats.org/markup-compatibility/2006">
        <mc:Choice xmlns:am3d="http://schemas.microsoft.com/office/drawing/2017/model3d" Requires="am3d">
          <p:graphicFrame>
            <p:nvGraphicFramePr>
              <p:cNvPr id="12" name="3D Model 11" descr="Closed lock">
                <a:extLst>
                  <a:ext uri="{FF2B5EF4-FFF2-40B4-BE49-F238E27FC236}">
                    <a16:creationId xmlns:a16="http://schemas.microsoft.com/office/drawing/2014/main" id="{FEFBCD96-CBAE-3ECE-C6B9-EB036D19FBDF}"/>
                  </a:ext>
                </a:extLst>
              </p:cNvPr>
              <p:cNvGraphicFramePr>
                <a:graphicFrameLocks noChangeAspect="1"/>
              </p:cNvGraphicFramePr>
              <p:nvPr>
                <p:extLst>
                  <p:ext uri="{D42A27DB-BD31-4B8C-83A1-F6EECF244321}">
                    <p14:modId xmlns:p14="http://schemas.microsoft.com/office/powerpoint/2010/main" val="93778178"/>
                  </p:ext>
                </p:extLst>
              </p:nvPr>
            </p:nvGraphicFramePr>
            <p:xfrm>
              <a:off x="2429870" y="1966854"/>
              <a:ext cx="1980542" cy="3294400"/>
            </p:xfrm>
            <a:graphic>
              <a:graphicData uri="http://schemas.microsoft.com/office/drawing/2017/model3d">
                <am3d:model3d r:embed="rId3">
                  <am3d:spPr>
                    <a:xfrm>
                      <a:off x="0" y="0"/>
                      <a:ext cx="1980542" cy="3294400"/>
                    </a:xfrm>
                    <a:prstGeom prst="rect">
                      <a:avLst/>
                    </a:prstGeom>
                  </am3d:spPr>
                  <am3d:camera>
                    <am3d:pos x="0" y="0" z="56011935"/>
                    <am3d:up dx="0" dy="36000000" dz="0"/>
                    <am3d:lookAt x="0" y="0" z="0"/>
                    <am3d:perspective fov="2700000"/>
                  </am3d:camera>
                  <am3d:trans>
                    <am3d:meterPerModelUnit n="3525389" d="1000000"/>
                    <am3d:preTrans dx="0" dy="-18000000" dz="0"/>
                    <am3d:scale>
                      <am3d:sx n="1000000" d="1000000"/>
                      <am3d:sy n="1000000" d="1000000"/>
                      <am3d:sz n="1000000" d="1000000"/>
                    </am3d:scale>
                    <am3d:rot/>
                    <am3d:postTrans dx="0" dy="0" dz="0"/>
                  </am3d:trans>
                  <am3d:raster rName="Office3DRenderer" rVer="16.0.8326">
                    <am3d:blip r:embed="rId4"/>
                  </am3d:raster>
                  <am3d:objViewport viewportSz="394204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2" name="3D Model 11" descr="Closed lock">
                <a:extLst>
                  <a:ext uri="{FF2B5EF4-FFF2-40B4-BE49-F238E27FC236}">
                    <a16:creationId xmlns:a16="http://schemas.microsoft.com/office/drawing/2014/main" id="{FEFBCD96-CBAE-3ECE-C6B9-EB036D19FBDF}"/>
                  </a:ext>
                </a:extLst>
              </p:cNvPr>
              <p:cNvPicPr>
                <a:picLocks noGrp="1" noRot="1" noChangeAspect="1" noMove="1" noResize="1" noEditPoints="1" noAdjustHandles="1" noChangeArrowheads="1" noChangeShapeType="1" noCrop="1"/>
              </p:cNvPicPr>
              <p:nvPr/>
            </p:nvPicPr>
            <p:blipFill>
              <a:blip r:embed="rId4"/>
              <a:stretch>
                <a:fillRect/>
              </a:stretch>
            </p:blipFill>
            <p:spPr>
              <a:xfrm>
                <a:off x="2429870" y="1966854"/>
                <a:ext cx="1980542" cy="3294400"/>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13" name="3D Model 12" descr="Laptop - Windows menu">
                <a:extLst>
                  <a:ext uri="{FF2B5EF4-FFF2-40B4-BE49-F238E27FC236}">
                    <a16:creationId xmlns:a16="http://schemas.microsoft.com/office/drawing/2014/main" id="{78CF00B6-E198-B2DB-A958-5247856AF1BC}"/>
                  </a:ext>
                </a:extLst>
              </p:cNvPr>
              <p:cNvGraphicFramePr>
                <a:graphicFrameLocks noChangeAspect="1"/>
              </p:cNvGraphicFramePr>
              <p:nvPr>
                <p:extLst>
                  <p:ext uri="{D42A27DB-BD31-4B8C-83A1-F6EECF244321}">
                    <p14:modId xmlns:p14="http://schemas.microsoft.com/office/powerpoint/2010/main" val="2665378461"/>
                  </p:ext>
                </p:extLst>
              </p:nvPr>
            </p:nvGraphicFramePr>
            <p:xfrm>
              <a:off x="7435238" y="1471767"/>
              <a:ext cx="3685060" cy="3914653"/>
            </p:xfrm>
            <a:graphic>
              <a:graphicData uri="http://schemas.microsoft.com/office/drawing/2017/model3d">
                <am3d:model3d r:embed="rId5">
                  <am3d:spPr>
                    <a:xfrm>
                      <a:off x="0" y="0"/>
                      <a:ext cx="3685060" cy="3914653"/>
                    </a:xfrm>
                    <a:prstGeom prst="rect">
                      <a:avLst/>
                    </a:prstGeom>
                  </am3d:spPr>
                  <am3d:camera>
                    <am3d:pos x="0" y="0" z="70664418"/>
                    <am3d:up dx="0" dy="36000000" dz="0"/>
                    <am3d:lookAt x="0" y="0" z="0"/>
                    <am3d:perspective fov="2700000"/>
                  </am3d:camera>
                  <am3d:trans>
                    <am3d:meterPerModelUnit n="3427928" d="1000000"/>
                    <am3d:preTrans dx="952605" dy="-10635068" dz="3626282"/>
                    <am3d:scale>
                      <am3d:sx n="1000000" d="1000000"/>
                      <am3d:sy n="1000000" d="1000000"/>
                      <am3d:sz n="1000000" d="1000000"/>
                    </am3d:scale>
                    <am3d:rot ax="1696444" ay="1803555" az="904690"/>
                    <am3d:postTrans dx="0" dy="0" dz="0"/>
                  </am3d:trans>
                  <am3d:raster rName="Office3DRenderer" rVer="16.0.8326">
                    <am3d:blip r:embed="rId6"/>
                  </am3d:raster>
                  <am3d:objViewport viewportSz="439088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3" name="3D Model 12" descr="Laptop - Windows menu">
                <a:extLst>
                  <a:ext uri="{FF2B5EF4-FFF2-40B4-BE49-F238E27FC236}">
                    <a16:creationId xmlns:a16="http://schemas.microsoft.com/office/drawing/2014/main" id="{78CF00B6-E198-B2DB-A958-5247856AF1BC}"/>
                  </a:ext>
                </a:extLst>
              </p:cNvPr>
              <p:cNvPicPr>
                <a:picLocks noGrp="1" noRot="1" noChangeAspect="1" noMove="1" noResize="1" noEditPoints="1" noAdjustHandles="1" noChangeArrowheads="1" noChangeShapeType="1" noCrop="1"/>
              </p:cNvPicPr>
              <p:nvPr/>
            </p:nvPicPr>
            <p:blipFill>
              <a:blip r:embed="rId6"/>
              <a:stretch>
                <a:fillRect/>
              </a:stretch>
            </p:blipFill>
            <p:spPr>
              <a:xfrm>
                <a:off x="7435238" y="1471767"/>
                <a:ext cx="3685060" cy="3914653"/>
              </a:xfrm>
              <a:prstGeom prst="rect">
                <a:avLst/>
              </a:prstGeom>
            </p:spPr>
          </p:pic>
        </mc:Fallback>
      </mc:AlternateContent>
      <p:sp>
        <p:nvSpPr>
          <p:cNvPr id="5" name="Rectangle 4">
            <a:extLst>
              <a:ext uri="{FF2B5EF4-FFF2-40B4-BE49-F238E27FC236}">
                <a16:creationId xmlns:a16="http://schemas.microsoft.com/office/drawing/2014/main" id="{66B573FC-6433-E588-974C-B85FAFC1C2A3}"/>
              </a:ext>
            </a:extLst>
          </p:cNvPr>
          <p:cNvSpPr/>
          <p:nvPr/>
        </p:nvSpPr>
        <p:spPr>
          <a:xfrm>
            <a:off x="0" y="30830"/>
            <a:ext cx="14620352" cy="8219552"/>
          </a:xfrm>
          <a:prstGeom prst="rect">
            <a:avLst/>
          </a:prstGeom>
          <a:noFill/>
          <a:ln w="571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 2">
            <a:extLst>
              <a:ext uri="{FF2B5EF4-FFF2-40B4-BE49-F238E27FC236}">
                <a16:creationId xmlns:a16="http://schemas.microsoft.com/office/drawing/2014/main" id="{1531DE43-3AE4-06A5-63E6-F16B0F17B23B}"/>
              </a:ext>
            </a:extLst>
          </p:cNvPr>
          <p:cNvSpPr/>
          <p:nvPr/>
        </p:nvSpPr>
        <p:spPr>
          <a:xfrm>
            <a:off x="9626679" y="1004106"/>
            <a:ext cx="6743700" cy="833199"/>
          </a:xfrm>
          <a:prstGeom prst="rect">
            <a:avLst/>
          </a:prstGeom>
          <a:noFill/>
          <a:ln/>
        </p:spPr>
        <p:txBody>
          <a:bodyPr wrap="none" rtlCol="0" anchor="t"/>
          <a:lstStyle/>
          <a:p>
            <a:pPr marL="0" indent="0">
              <a:lnSpc>
                <a:spcPts val="6561"/>
              </a:lnSpc>
              <a:buNone/>
            </a:pPr>
            <a:r>
              <a:rPr lang="en-US" sz="4800" b="1" dirty="0">
                <a:solidFill>
                  <a:schemeClr val="bg1"/>
                </a:solidFill>
                <a:latin typeface="Syne" pitchFamily="34" charset="0"/>
                <a:ea typeface="Syne" pitchFamily="34" charset="-122"/>
              </a:rPr>
              <a:t>Cryptography</a:t>
            </a:r>
          </a:p>
        </p:txBody>
      </p:sp>
      <p:sp>
        <p:nvSpPr>
          <p:cNvPr id="11" name="TextBox 10">
            <a:extLst>
              <a:ext uri="{FF2B5EF4-FFF2-40B4-BE49-F238E27FC236}">
                <a16:creationId xmlns:a16="http://schemas.microsoft.com/office/drawing/2014/main" id="{114F8398-6C77-78F8-8800-8FA548705A1A}"/>
              </a:ext>
            </a:extLst>
          </p:cNvPr>
          <p:cNvSpPr txBox="1"/>
          <p:nvPr/>
        </p:nvSpPr>
        <p:spPr>
          <a:xfrm>
            <a:off x="7383969" y="6090960"/>
            <a:ext cx="3685060" cy="400110"/>
          </a:xfrm>
          <a:prstGeom prst="rect">
            <a:avLst/>
          </a:prstGeom>
          <a:noFill/>
        </p:spPr>
        <p:txBody>
          <a:bodyPr wrap="square" rtlCol="0">
            <a:spAutoFit/>
          </a:bodyPr>
          <a:lstStyle/>
          <a:p>
            <a:r>
              <a:rPr lang="en-US" sz="2000" b="1" dirty="0">
                <a:solidFill>
                  <a:srgbClr val="FFFFFF"/>
                </a:solidFill>
                <a:latin typeface="Syne" pitchFamily="34" charset="0"/>
                <a:ea typeface="Syne" pitchFamily="34" charset="-122"/>
                <a:cs typeface="Syne" pitchFamily="34" charset="-120"/>
              </a:rPr>
              <a:t>Encryption</a:t>
            </a:r>
            <a:endParaRPr lang="en-US" sz="2000"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9" presetClass="emph" presetSubtype="2" fill="hold" nodeType="withEffect">
                                  <p:stCondLst>
                                    <p:cond delay="0"/>
                                  </p:stCondLst>
                                  <p:childTnLst>
                                    <p:anim calcmode="lin" valueType="num">
                                      <p:cBhvr additive="sum">
                                        <p:cTn id="6" dur="2000" fill="hold"/>
                                        <p:tgtEl>
                                          <p:spTgt spid="12"/>
                                        </p:tgtEl>
                                        <p:attrNameLst>
                                          <p:attrName>3d.object.rotation.y</p:attrName>
                                        </p:attrNameLst>
                                      </p:cBhvr>
                                      <p:tavLst>
                                        <p:tav tm="0">
                                          <p:val>
                                            <p:fltVal val="0"/>
                                          </p:val>
                                        </p:tav>
                                        <p:tav tm="1120">
                                          <p:val>
                                            <p:fltVal val="-0.0012"/>
                                          </p:val>
                                        </p:tav>
                                        <p:tav tm="2250">
                                          <p:val>
                                            <p:fltVal val="-0.0098"/>
                                          </p:val>
                                        </p:tav>
                                        <p:tav tm="3370">
                                          <p:val>
                                            <p:fltVal val="-0.033"/>
                                          </p:val>
                                        </p:tav>
                                        <p:tav tm="4490">
                                          <p:val>
                                            <p:fltVal val="-0.0789"/>
                                          </p:val>
                                        </p:tav>
                                        <p:tav tm="5620">
                                          <p:val>
                                            <p:fltVal val="-0.1548"/>
                                          </p:val>
                                        </p:tav>
                                        <p:tav tm="6740">
                                          <p:val>
                                            <p:fltVal val="-0.267"/>
                                          </p:val>
                                        </p:tav>
                                        <p:tav tm="7870">
                                          <p:val>
                                            <p:fltVal val="-0.4235"/>
                                          </p:val>
                                        </p:tav>
                                        <p:tav tm="8990">
                                          <p:val>
                                            <p:fltVal val="-0.6337"/>
                                          </p:val>
                                        </p:tav>
                                        <p:tav tm="10110">
                                          <p:val>
                                            <p:fltVal val="-0.9013"/>
                                          </p:val>
                                        </p:tav>
                                        <p:tav tm="11240">
                                          <p:val>
                                            <p:fltVal val="-1.2353"/>
                                          </p:val>
                                        </p:tav>
                                        <p:tav tm="12360">
                                          <p:val>
                                            <p:fltVal val="-1.647"/>
                                          </p:val>
                                        </p:tav>
                                        <p:tav tm="13480">
                                          <p:val>
                                            <p:fltVal val="-2.0869"/>
                                          </p:val>
                                        </p:tav>
                                        <p:tav tm="14610">
                                          <p:val>
                                            <p:fltVal val="-2.4538"/>
                                          </p:val>
                                        </p:tav>
                                        <p:tav tm="15730">
                                          <p:val>
                                            <p:fltVal val="-2.7534"/>
                                          </p:val>
                                        </p:tav>
                                        <p:tav tm="16850">
                                          <p:val>
                                            <p:fltVal val="-2.9876"/>
                                          </p:val>
                                        </p:tav>
                                        <p:tav tm="17980">
                                          <p:val>
                                            <p:fltVal val="-3.1669"/>
                                          </p:val>
                                        </p:tav>
                                        <p:tav tm="19100">
                                          <p:val>
                                            <p:fltVal val="-3.2996"/>
                                          </p:val>
                                        </p:tav>
                                        <p:tav tm="20220">
                                          <p:val>
                                            <p:fltVal val="-3.3906"/>
                                          </p:val>
                                        </p:tav>
                                        <p:tav tm="21350">
                                          <p:val>
                                            <p:fltVal val="-3.4488"/>
                                          </p:val>
                                        </p:tav>
                                        <p:tav tm="22470">
                                          <p:val>
                                            <p:fltVal val="-3.4815"/>
                                          </p:val>
                                        </p:tav>
                                        <p:tav tm="23600">
                                          <p:val>
                                            <p:fltVal val="-3.4961"/>
                                          </p:val>
                                        </p:tav>
                                        <p:tav tm="24720">
                                          <p:val>
                                            <p:fltVal val="-3.4998"/>
                                          </p:val>
                                        </p:tav>
                                        <p:tav tm="25840">
                                          <p:val>
                                            <p:fltVal val="-3.0301"/>
                                          </p:val>
                                        </p:tav>
                                        <p:tav tm="26970">
                                          <p:val>
                                            <p:fltVal val="-0.9661"/>
                                          </p:val>
                                        </p:tav>
                                        <p:tav tm="28090">
                                          <p:val>
                                            <p:fltVal val="2.1525"/>
                                          </p:val>
                                        </p:tav>
                                        <p:tav tm="29210">
                                          <p:val>
                                            <p:fltVal val="6.1215"/>
                                          </p:val>
                                        </p:tav>
                                        <p:tav tm="30340">
                                          <p:val>
                                            <p:fltVal val="10.8322"/>
                                          </p:val>
                                        </p:tav>
                                        <p:tav tm="31460">
                                          <p:val>
                                            <p:fltVal val="16.2132"/>
                                          </p:val>
                                        </p:tav>
                                        <p:tav tm="32580">
                                          <p:val>
                                            <p:fltVal val="22.2128"/>
                                          </p:val>
                                        </p:tav>
                                        <p:tav tm="33710">
                                          <p:val>
                                            <p:fltVal val="28.7297"/>
                                          </p:val>
                                        </p:tav>
                                        <p:tav tm="34830">
                                          <p:val>
                                            <p:fltVal val="35.8493"/>
                                          </p:val>
                                        </p:tav>
                                        <p:tav tm="35960">
                                          <p:val>
                                            <p:fltVal val="43.4888"/>
                                          </p:val>
                                        </p:tav>
                                        <p:tav tm="37080">
                                          <p:val>
                                            <p:fltVal val="51.6257"/>
                                          </p:val>
                                        </p:tav>
                                        <p:tav tm="38200">
                                          <p:val>
                                            <p:fltVal val="60.2402"/>
                                          </p:val>
                                        </p:tav>
                                        <p:tav tm="39330">
                                          <p:val>
                                            <p:fltVal val="69.3155"/>
                                          </p:val>
                                        </p:tav>
                                        <p:tav tm="40450">
                                          <p:val>
                                            <p:fltVal val="78.8364"/>
                                          </p:val>
                                        </p:tav>
                                        <p:tav tm="41570">
                                          <p:val>
                                            <p:fltVal val="88.6987"/>
                                          </p:val>
                                        </p:tav>
                                        <p:tav tm="42700">
                                          <p:val>
                                            <p:fltVal val="99.0679"/>
                                          </p:val>
                                        </p:tav>
                                        <p:tav tm="43820">
                                          <p:val>
                                            <p:fltVal val="109.8461"/>
                                          </p:val>
                                        </p:tav>
                                        <p:tav tm="44940">
                                          <p:val>
                                            <p:fltVal val="121.0232"/>
                                          </p:val>
                                        </p:tav>
                                        <p:tav tm="46070">
                                          <p:val>
                                            <p:fltVal val="132.5899"/>
                                          </p:val>
                                        </p:tav>
                                        <p:tav tm="47190">
                                          <p:val>
                                            <p:fltVal val="144.5376"/>
                                          </p:val>
                                        </p:tav>
                                        <p:tav tm="48310">
                                          <p:val>
                                            <p:fltVal val="156.85851"/>
                                          </p:val>
                                        </p:tav>
                                        <p:tav tm="49440">
                                          <p:val>
                                            <p:fltVal val="169.43021"/>
                                          </p:val>
                                        </p:tav>
                                        <p:tav tm="50560">
                                          <p:val>
                                            <p:fltVal val="182.34309"/>
                                          </p:val>
                                        </p:tav>
                                        <p:tav tm="51690">
                                          <p:val>
                                            <p:fltVal val="195.1411"/>
                                          </p:val>
                                        </p:tav>
                                        <p:tav tm="52810">
                                          <p:val>
                                            <p:fltVal val="207.6945"/>
                                          </p:val>
                                        </p:tav>
                                        <p:tav tm="53930">
                                          <p:val>
                                            <p:fltVal val="219.77251"/>
                                          </p:val>
                                        </p:tav>
                                        <p:tav tm="55060">
                                          <p:val>
                                            <p:fltVal val="231.4814"/>
                                          </p:val>
                                        </p:tav>
                                        <p:tav tm="56180">
                                          <p:val>
                                            <p:fltVal val="242.91341"/>
                                          </p:val>
                                        </p:tav>
                                        <p:tav tm="57300">
                                          <p:val>
                                            <p:fltVal val="253.8558"/>
                                          </p:val>
                                        </p:tav>
                                        <p:tav tm="58430">
                                          <p:val>
                                            <p:fltVal val="264.40329"/>
                                          </p:val>
                                        </p:tav>
                                        <p:tav tm="59550">
                                          <p:val>
                                            <p:fltVal val="274.63501"/>
                                          </p:val>
                                        </p:tav>
                                        <p:tav tm="60670">
                                          <p:val>
                                            <p:fltVal val="284.35721"/>
                                          </p:val>
                                        </p:tav>
                                        <p:tav tm="61800">
                                          <p:val>
                                            <p:fltVal val="293.6507"/>
                                          </p:val>
                                        </p:tav>
                                        <p:tav tm="62920">
                                          <p:val>
                                            <p:fltVal val="302.57959"/>
                                          </p:val>
                                        </p:tav>
                                        <p:tav tm="64040">
                                          <p:val>
                                            <p:fltVal val="310.96921"/>
                                          </p:val>
                                        </p:tav>
                                        <p:tav tm="65170">
                                          <p:val>
                                            <p:fltVal val="318.88379"/>
                                          </p:val>
                                        </p:tav>
                                        <p:tav tm="66290">
                                          <p:val>
                                            <p:fltVal val="326.36801"/>
                                          </p:val>
                                        </p:tav>
                                        <p:tav tm="67420">
                                          <p:val>
                                            <p:fltVal val="333.26511"/>
                                          </p:val>
                                        </p:tav>
                                        <p:tav tm="68540">
                                          <p:val>
                                            <p:fltVal val="339.6712"/>
                                          </p:val>
                                        </p:tav>
                                        <p:tav tm="69660">
                                          <p:val>
                                            <p:fltVal val="345.43851"/>
                                          </p:val>
                                        </p:tav>
                                        <p:tav tm="70790">
                                          <p:val>
                                            <p:fltVal val="350.58469"/>
                                          </p:val>
                                        </p:tav>
                                        <p:tav tm="71910">
                                          <p:val>
                                            <p:fltVal val="355.09189"/>
                                          </p:val>
                                        </p:tav>
                                        <p:tav tm="73030">
                                          <p:val>
                                            <p:fltVal val="358.80179"/>
                                          </p:val>
                                        </p:tav>
                                        <p:tav tm="74160">
                                          <p:val>
                                            <p:fltVal val="361.63531"/>
                                          </p:val>
                                        </p:tav>
                                        <p:tav tm="75280">
                                          <p:val>
                                            <p:fltVal val="363.345"/>
                                          </p:val>
                                        </p:tav>
                                        <p:tav tm="76400">
                                          <p:val>
                                            <p:fltVal val="363.4978"/>
                                          </p:val>
                                        </p:tav>
                                        <p:tav tm="77530">
                                          <p:val>
                                            <p:fltVal val="363.47061"/>
                                          </p:val>
                                        </p:tav>
                                        <p:tav tm="78650">
                                          <p:val>
                                            <p:fltVal val="363.38339"/>
                                          </p:val>
                                        </p:tav>
                                        <p:tav tm="79780">
                                          <p:val>
                                            <p:fltVal val="363.20349"/>
                                          </p:val>
                                        </p:tav>
                                        <p:tav tm="80900">
                                          <p:val>
                                            <p:fltVal val="362.8963"/>
                                          </p:val>
                                        </p:tav>
                                        <p:tav tm="82020">
                                          <p:val>
                                            <p:fltVal val="362.4227"/>
                                          </p:val>
                                        </p:tav>
                                        <p:tav tm="83150">
                                          <p:val>
                                            <p:fltVal val="361.7569"/>
                                          </p:val>
                                        </p:tav>
                                        <p:tav tm="84270">
                                          <p:val>
                                            <p:fltVal val="361.0874"/>
                                          </p:val>
                                        </p:tav>
                                        <p:tav tm="85390">
                                          <p:val>
                                            <p:fltVal val="360.6105"/>
                                          </p:val>
                                        </p:tav>
                                        <p:tav tm="86520">
                                          <p:val>
                                            <p:fltVal val="360.30069"/>
                                          </p:val>
                                        </p:tav>
                                        <p:tav tm="87640">
                                          <p:val>
                                            <p:fltVal val="360.1188"/>
                                          </p:val>
                                        </p:tav>
                                        <p:tav tm="88760">
                                          <p:val>
                                            <p:fltVal val="360.03021"/>
                                          </p:val>
                                        </p:tav>
                                        <p:tav tm="89890">
                                          <p:val>
                                            <p:fltVal val="360.00229"/>
                                          </p:val>
                                        </p:tav>
                                        <p:tav tm="91010">
                                          <p:val>
                                            <p:fltVal val="360"/>
                                          </p:val>
                                        </p:tav>
                                        <p:tav tm="92130">
                                          <p:val>
                                            <p:fltVal val="360"/>
                                          </p:val>
                                        </p:tav>
                                        <p:tav tm="93260">
                                          <p:val>
                                            <p:fltVal val="360"/>
                                          </p:val>
                                        </p:tav>
                                        <p:tav tm="94380">
                                          <p:val>
                                            <p:fltVal val="360"/>
                                          </p:val>
                                        </p:tav>
                                        <p:tav tm="95510">
                                          <p:val>
                                            <p:fltVal val="360"/>
                                          </p:val>
                                        </p:tav>
                                        <p:tav tm="96630">
                                          <p:val>
                                            <p:fltVal val="360"/>
                                          </p:val>
                                        </p:tav>
                                        <p:tav tm="97750">
                                          <p:val>
                                            <p:fltVal val="360"/>
                                          </p:val>
                                        </p:tav>
                                        <p:tav tm="98880">
                                          <p:val>
                                            <p:fltVal val="360"/>
                                          </p:val>
                                        </p:tav>
                                        <p:tav tm="100000">
                                          <p:val>
                                            <p:fltVal val="360"/>
                                          </p:val>
                                        </p:tav>
                                      </p:tavLst>
                                    </p:anim>
                                    <p:anim calcmode="lin" valueType="num">
                                      <p:cBhvr additive="sum">
                                        <p:cTn id="7" dur="2000" fill="hold"/>
                                        <p:tgtEl>
                                          <p:spTgt spid="12"/>
                                        </p:tgtEl>
                                        <p:attrNameLst>
                                          <p:attrName>3d.object.translation.y</p:attrName>
                                        </p:attrNameLst>
                                      </p:cBhvr>
                                      <p:tavLst>
                                        <p:tav tm="0">
                                          <p:val>
                                            <p:fltVal val="0"/>
                                          </p:val>
                                        </p:tav>
                                        <p:tav tm="1120">
                                          <p:val>
                                            <p:fltVal val="0"/>
                                          </p:val>
                                        </p:tav>
                                        <p:tav tm="2250">
                                          <p:val>
                                            <p:fltVal val="-10E-5"/>
                                          </p:val>
                                        </p:tav>
                                        <p:tav tm="3370">
                                          <p:val>
                                            <p:fltVal val="-0.0004"/>
                                          </p:val>
                                        </p:tav>
                                        <p:tav tm="4490">
                                          <p:val>
                                            <p:fltVal val="-0.0011"/>
                                          </p:val>
                                        </p:tav>
                                        <p:tav tm="5620">
                                          <p:val>
                                            <p:fltVal val="-0.0021"/>
                                          </p:val>
                                        </p:tav>
                                        <p:tav tm="6740">
                                          <p:val>
                                            <p:fltVal val="-0.0037"/>
                                          </p:val>
                                        </p:tav>
                                        <p:tav tm="7870">
                                          <p:val>
                                            <p:fltVal val="-0.0059"/>
                                          </p:val>
                                        </p:tav>
                                        <p:tav tm="8990">
                                          <p:val>
                                            <p:fltVal val="-0.0088"/>
                                          </p:val>
                                        </p:tav>
                                        <p:tav tm="10110">
                                          <p:val>
                                            <p:fltVal val="-0.0125"/>
                                          </p:val>
                                        </p:tav>
                                        <p:tav tm="11240">
                                          <p:val>
                                            <p:fltVal val="-0.0162"/>
                                          </p:val>
                                        </p:tav>
                                        <p:tav tm="12360">
                                          <p:val>
                                            <p:fltVal val="-0.0191"/>
                                          </p:val>
                                        </p:tav>
                                        <p:tav tm="13480">
                                          <p:val>
                                            <p:fltVal val="-0.0213"/>
                                          </p:val>
                                        </p:tav>
                                        <p:tav tm="14610">
                                          <p:val>
                                            <p:fltVal val="-0.0228"/>
                                          </p:val>
                                        </p:tav>
                                        <p:tav tm="15730">
                                          <p:val>
                                            <p:fltVal val="-0.0239"/>
                                          </p:val>
                                        </p:tav>
                                        <p:tav tm="16850">
                                          <p:val>
                                            <p:fltVal val="-0.0245"/>
                                          </p:val>
                                        </p:tav>
                                        <p:tav tm="17980">
                                          <p:val>
                                            <p:fltVal val="-0.0248"/>
                                          </p:val>
                                        </p:tav>
                                        <p:tav tm="19100">
                                          <p:val>
                                            <p:fltVal val="-0.0249"/>
                                          </p:val>
                                        </p:tav>
                                        <p:tav tm="20220">
                                          <p:val>
                                            <p:fltVal val="-0.0249"/>
                                          </p:val>
                                        </p:tav>
                                        <p:tav tm="21350">
                                          <p:val>
                                            <p:fltVal val="-0.0248"/>
                                          </p:val>
                                        </p:tav>
                                        <p:tav tm="22470">
                                          <p:val>
                                            <p:fltVal val="-0.0241"/>
                                          </p:val>
                                        </p:tav>
                                        <p:tav tm="23600">
                                          <p:val>
                                            <p:fltVal val="-0.022"/>
                                          </p:val>
                                        </p:tav>
                                        <p:tav tm="24720">
                                          <p:val>
                                            <p:fltVal val="-0.0179"/>
                                          </p:val>
                                        </p:tav>
                                        <p:tav tm="25840">
                                          <p:val>
                                            <p:fltVal val="-0.0113"/>
                                          </p:val>
                                        </p:tav>
                                        <p:tav tm="26970">
                                          <p:val>
                                            <p:fltVal val="-0.0013"/>
                                          </p:val>
                                        </p:tav>
                                        <p:tav tm="28090">
                                          <p:val>
                                            <p:fltVal val="0.0124"/>
                                          </p:val>
                                        </p:tav>
                                        <p:tav tm="29210">
                                          <p:val>
                                            <p:fltVal val="0.0309"/>
                                          </p:val>
                                        </p:tav>
                                        <p:tav tm="30340">
                                          <p:val>
                                            <p:fltVal val="0.0546"/>
                                          </p:val>
                                        </p:tav>
                                        <p:tav tm="31460">
                                          <p:val>
                                            <p:fltVal val="0.0842"/>
                                          </p:val>
                                        </p:tav>
                                        <p:tav tm="32580">
                                          <p:val>
                                            <p:fltVal val="0.1204"/>
                                          </p:val>
                                        </p:tav>
                                        <p:tav tm="33710">
                                          <p:val>
                                            <p:fltVal val="0.1634"/>
                                          </p:val>
                                        </p:tav>
                                        <p:tav tm="34830">
                                          <p:val>
                                            <p:fltVal val="0.2145"/>
                                          </p:val>
                                        </p:tav>
                                        <p:tav tm="35960">
                                          <p:val>
                                            <p:fltVal val="0.2711"/>
                                          </p:val>
                                        </p:tav>
                                        <p:tav tm="37080">
                                          <p:val>
                                            <p:fltVal val="0.3207"/>
                                          </p:val>
                                        </p:tav>
                                        <p:tav tm="38200">
                                          <p:val>
                                            <p:fltVal val="0.3625"/>
                                          </p:val>
                                        </p:tav>
                                        <p:tav tm="39330">
                                          <p:val>
                                            <p:fltVal val="0.3973"/>
                                          </p:val>
                                        </p:tav>
                                        <p:tav tm="40450">
                                          <p:val>
                                            <p:fltVal val="0.4256"/>
                                          </p:val>
                                        </p:tav>
                                        <p:tav tm="41570">
                                          <p:val>
                                            <p:fltVal val="0.448"/>
                                          </p:val>
                                        </p:tav>
                                        <p:tav tm="42700">
                                          <p:val>
                                            <p:fltVal val="0.4655"/>
                                          </p:val>
                                        </p:tav>
                                        <p:tav tm="43820">
                                          <p:val>
                                            <p:fltVal val="0.4786"/>
                                          </p:val>
                                        </p:tav>
                                        <p:tav tm="44940">
                                          <p:val>
                                            <p:fltVal val="0.4878"/>
                                          </p:val>
                                        </p:tav>
                                        <p:tav tm="46070">
                                          <p:val>
                                            <p:fltVal val="0.4939"/>
                                          </p:val>
                                        </p:tav>
                                        <p:tav tm="47190">
                                          <p:val>
                                            <p:fltVal val="0.4975"/>
                                          </p:val>
                                        </p:tav>
                                        <p:tav tm="48310">
                                          <p:val>
                                            <p:fltVal val="0.4993"/>
                                          </p:val>
                                        </p:tav>
                                        <p:tav tm="49440">
                                          <p:val>
                                            <p:fltVal val="0.4999"/>
                                          </p:val>
                                        </p:tav>
                                        <p:tav tm="50560">
                                          <p:val>
                                            <p:fltVal val="0.4999"/>
                                          </p:val>
                                        </p:tav>
                                        <p:tav tm="51690">
                                          <p:val>
                                            <p:fltVal val="0.4998"/>
                                          </p:val>
                                        </p:tav>
                                        <p:tav tm="52810">
                                          <p:val>
                                            <p:fltVal val="0.4988"/>
                                          </p:val>
                                        </p:tav>
                                        <p:tav tm="53930">
                                          <p:val>
                                            <p:fltVal val="0.4965"/>
                                          </p:val>
                                        </p:tav>
                                        <p:tav tm="55060">
                                          <p:val>
                                            <p:fltVal val="0.4921"/>
                                          </p:val>
                                        </p:tav>
                                        <p:tav tm="56180">
                                          <p:val>
                                            <p:fltVal val="0.485"/>
                                          </p:val>
                                        </p:tav>
                                        <p:tav tm="57300">
                                          <p:val>
                                            <p:fltVal val="0.4746"/>
                                          </p:val>
                                        </p:tav>
                                        <p:tav tm="58430">
                                          <p:val>
                                            <p:fltVal val="0.4603"/>
                                          </p:val>
                                        </p:tav>
                                        <p:tav tm="59550">
                                          <p:val>
                                            <p:fltVal val="0.4411"/>
                                          </p:val>
                                        </p:tav>
                                        <p:tav tm="60670">
                                          <p:val>
                                            <p:fltVal val="0.4169"/>
                                          </p:val>
                                        </p:tav>
                                        <p:tav tm="61800">
                                          <p:val>
                                            <p:fltVal val="0.3868"/>
                                          </p:val>
                                        </p:tav>
                                        <p:tav tm="62920">
                                          <p:val>
                                            <p:fltVal val="0.3499"/>
                                          </p:val>
                                        </p:tav>
                                        <p:tav tm="64040">
                                          <p:val>
                                            <p:fltVal val="0.306"/>
                                          </p:val>
                                        </p:tav>
                                        <p:tav tm="65170">
                                          <p:val>
                                            <p:fltVal val="0.2544"/>
                                          </p:val>
                                        </p:tav>
                                        <p:tav tm="66290">
                                          <p:val>
                                            <p:fltVal val="0.1981"/>
                                          </p:val>
                                        </p:tav>
                                        <p:tav tm="67420">
                                          <p:val>
                                            <p:fltVal val="0.1498"/>
                                          </p:val>
                                        </p:tav>
                                        <p:tav tm="68540">
                                          <p:val>
                                            <p:fltVal val="0.1087"/>
                                          </p:val>
                                        </p:tav>
                                        <p:tav tm="69660">
                                          <p:val>
                                            <p:fltVal val="0.0748"/>
                                          </p:val>
                                        </p:tav>
                                        <p:tav tm="70790">
                                          <p:val>
                                            <p:fltVal val="0.0473"/>
                                          </p:val>
                                        </p:tav>
                                        <p:tav tm="71910">
                                          <p:val>
                                            <p:fltVal val="0.0251"/>
                                          </p:val>
                                        </p:tav>
                                        <p:tav tm="73030">
                                          <p:val>
                                            <p:fltVal val="0.0082"/>
                                          </p:val>
                                        </p:tav>
                                        <p:tav tm="74160">
                                          <p:val>
                                            <p:fltVal val="-0.0044"/>
                                          </p:val>
                                        </p:tav>
                                        <p:tav tm="75280">
                                          <p:val>
                                            <p:fltVal val="-0.0134"/>
                                          </p:val>
                                        </p:tav>
                                        <p:tav tm="76400">
                                          <p:val>
                                            <p:fltVal val="-0.0192"/>
                                          </p:val>
                                        </p:tav>
                                        <p:tav tm="77530">
                                          <p:val>
                                            <p:fltVal val="-0.0227"/>
                                          </p:val>
                                        </p:tav>
                                        <p:tav tm="78650">
                                          <p:val>
                                            <p:fltVal val="-0.0244"/>
                                          </p:val>
                                        </p:tav>
                                        <p:tav tm="79780">
                                          <p:val>
                                            <p:fltVal val="-0.0249"/>
                                          </p:val>
                                        </p:tav>
                                        <p:tav tm="80900">
                                          <p:val>
                                            <p:fltVal val="-0.0249"/>
                                          </p:val>
                                        </p:tav>
                                        <p:tav tm="82020">
                                          <p:val>
                                            <p:fltVal val="-0.0244"/>
                                          </p:val>
                                        </p:tav>
                                        <p:tav tm="83150">
                                          <p:val>
                                            <p:fltVal val="-0.0219"/>
                                          </p:val>
                                        </p:tav>
                                        <p:tav tm="84270">
                                          <p:val>
                                            <p:fltVal val="-0.0156"/>
                                          </p:val>
                                        </p:tav>
                                        <p:tav tm="85390">
                                          <p:val>
                                            <p:fltVal val="-0.0039"/>
                                          </p:val>
                                        </p:tav>
                                        <p:tav tm="86520">
                                          <p:val>
                                            <p:fltVal val="0.0104"/>
                                          </p:val>
                                        </p:tav>
                                        <p:tav tm="87640">
                                          <p:val>
                                            <p:fltVal val="0.0192"/>
                                          </p:val>
                                        </p:tav>
                                        <p:tav tm="88760">
                                          <p:val>
                                            <p:fltVal val="0.0235"/>
                                          </p:val>
                                        </p:tav>
                                        <p:tav tm="89890">
                                          <p:val>
                                            <p:fltVal val="0.0248"/>
                                          </p:val>
                                        </p:tav>
                                        <p:tav tm="91010">
                                          <p:val>
                                            <p:fltVal val="0.0249"/>
                                          </p:val>
                                        </p:tav>
                                        <p:tav tm="92130">
                                          <p:val>
                                            <p:fltVal val="0.0247"/>
                                          </p:val>
                                        </p:tav>
                                        <p:tav tm="93260">
                                          <p:val>
                                            <p:fltVal val="0.0234"/>
                                          </p:val>
                                        </p:tav>
                                        <p:tav tm="94380">
                                          <p:val>
                                            <p:fltVal val="0.0202"/>
                                          </p:val>
                                        </p:tav>
                                        <p:tav tm="95510">
                                          <p:val>
                                            <p:fltVal val="0.0143"/>
                                          </p:val>
                                        </p:tav>
                                        <p:tav tm="96630">
                                          <p:val>
                                            <p:fltVal val="0.0071"/>
                                          </p:val>
                                        </p:tav>
                                        <p:tav tm="97750">
                                          <p:val>
                                            <p:fltVal val="0.0027"/>
                                          </p:val>
                                        </p:tav>
                                        <p:tav tm="98880">
                                          <p:val>
                                            <p:fltVal val="0.0007"/>
                                          </p:val>
                                        </p:tav>
                                        <p:tav tm="100000">
                                          <p:val>
                                            <p:fltVal val="0"/>
                                          </p:val>
                                        </p:tav>
                                      </p:tavLst>
                                    </p:anim>
                                    <p:anim calcmode="lin" valueType="num">
                                      <p:cBhvr additive="mult">
                                        <p:cTn id="8" dur="2000" fill="hold"/>
                                        <p:tgtEl>
                                          <p:spTgt spid="12"/>
                                        </p:tgtEl>
                                        <p:attrNameLst>
                                          <p:attrName>3d.object.scale.x</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9" dur="2000" fill="hold"/>
                                        <p:tgtEl>
                                          <p:spTgt spid="12"/>
                                        </p:tgtEl>
                                        <p:attrNameLst>
                                          <p:attrName>3d.object.scale.y</p:attrName>
                                        </p:attrNameLst>
                                      </p:cBhvr>
                                      <p:tavLst>
                                        <p:tav tm="0">
                                          <p:val>
                                            <p:fltVal val="1"/>
                                          </p:val>
                                        </p:tav>
                                        <p:tav tm="1120">
                                          <p:val>
                                            <p:fltVal val="0.9999"/>
                                          </p:val>
                                        </p:tav>
                                        <p:tav tm="2250">
                                          <p:val>
                                            <p:fltVal val="0.9994"/>
                                          </p:val>
                                        </p:tav>
                                        <p:tav tm="3370">
                                          <p:val>
                                            <p:fltVal val="0.9981"/>
                                          </p:val>
                                        </p:tav>
                                        <p:tav tm="4490">
                                          <p:val>
                                            <p:fltVal val="0.9955"/>
                                          </p:val>
                                        </p:tav>
                                        <p:tav tm="5620">
                                          <p:val>
                                            <p:fltVal val="0.9913"/>
                                          </p:val>
                                        </p:tav>
                                        <p:tav tm="6740">
                                          <p:val>
                                            <p:fltVal val="0.985"/>
                                          </p:val>
                                        </p:tav>
                                        <p:tav tm="7870">
                                          <p:val>
                                            <p:fltVal val="0.9763"/>
                                          </p:val>
                                        </p:tav>
                                        <p:tav tm="8990">
                                          <p:val>
                                            <p:fltVal val="0.9646"/>
                                          </p:val>
                                        </p:tav>
                                        <p:tav tm="10110">
                                          <p:val>
                                            <p:fltVal val="0.9497"/>
                                          </p:val>
                                        </p:tav>
                                        <p:tav tm="11240">
                                          <p:val>
                                            <p:fltVal val="0.9348"/>
                                          </p:val>
                                        </p:tav>
                                        <p:tav tm="12360">
                                          <p:val>
                                            <p:fltVal val="0.9232"/>
                                          </p:val>
                                        </p:tav>
                                        <p:tav tm="13480">
                                          <p:val>
                                            <p:fltVal val="0.9146"/>
                                          </p:val>
                                        </p:tav>
                                        <p:tav tm="14610">
                                          <p:val>
                                            <p:fltVal val="0.9084"/>
                                          </p:val>
                                        </p:tav>
                                        <p:tav tm="15730">
                                          <p:val>
                                            <p:fltVal val="0.9042"/>
                                          </p:val>
                                        </p:tav>
                                        <p:tav tm="16850">
                                          <p:val>
                                            <p:fltVal val="0.9017"/>
                                          </p:val>
                                        </p:tav>
                                        <p:tav tm="17980">
                                          <p:val>
                                            <p:fltVal val="0.9005"/>
                                          </p:val>
                                        </p:tav>
                                        <p:tav tm="19100">
                                          <p:val>
                                            <p:fltVal val="0.9"/>
                                          </p:val>
                                        </p:tav>
                                        <p:tav tm="20220">
                                          <p:val>
                                            <p:fltVal val="0.8999"/>
                                          </p:val>
                                        </p:tav>
                                        <p:tav tm="21350">
                                          <p:val>
                                            <p:fltVal val="0.9006"/>
                                          </p:val>
                                        </p:tav>
                                        <p:tav tm="22470">
                                          <p:val>
                                            <p:fltVal val="0.9046"/>
                                          </p:val>
                                        </p:tav>
                                        <p:tav tm="23600">
                                          <p:val>
                                            <p:fltVal val="0.9153"/>
                                          </p:val>
                                        </p:tav>
                                        <p:tav tm="24720">
                                          <p:val>
                                            <p:fltVal val="0.9362"/>
                                          </p:val>
                                        </p:tav>
                                        <p:tav tm="25840">
                                          <p:val>
                                            <p:fltVal val="0.9659"/>
                                          </p:val>
                                        </p:tav>
                                        <p:tav tm="26970">
                                          <p:val>
                                            <p:fltVal val="0.9858"/>
                                          </p:val>
                                        </p:tav>
                                        <p:tav tm="28090">
                                          <p:val>
                                            <p:fltVal val="0.9959"/>
                                          </p:val>
                                        </p:tav>
                                        <p:tav tm="29210">
                                          <p:val>
                                            <p:fltVal val="0.9995"/>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0.9998"/>
                                          </p:val>
                                        </p:tav>
                                        <p:tav tm="68540">
                                          <p:val>
                                            <p:fltVal val="0.9987"/>
                                          </p:val>
                                        </p:tav>
                                        <p:tav tm="69660">
                                          <p:val>
                                            <p:fltVal val="0.9955"/>
                                          </p:val>
                                        </p:tav>
                                        <p:tav tm="70790">
                                          <p:val>
                                            <p:fltVal val="0.9888"/>
                                          </p:val>
                                        </p:tav>
                                        <p:tav tm="71910">
                                          <p:val>
                                            <p:fltVal val="0.9775"/>
                                          </p:val>
                                        </p:tav>
                                        <p:tav tm="73030">
                                          <p:val>
                                            <p:fltVal val="0.9605"/>
                                          </p:val>
                                        </p:tav>
                                        <p:tav tm="74160">
                                          <p:val>
                                            <p:fltVal val="0.9385"/>
                                          </p:val>
                                        </p:tav>
                                        <p:tav tm="75280">
                                          <p:val>
                                            <p:fltVal val="0.9217"/>
                                          </p:val>
                                        </p:tav>
                                        <p:tav tm="76400">
                                          <p:val>
                                            <p:fltVal val="0.9107"/>
                                          </p:val>
                                        </p:tav>
                                        <p:tav tm="77530">
                                          <p:val>
                                            <p:fltVal val="0.9042"/>
                                          </p:val>
                                        </p:tav>
                                        <p:tav tm="78650">
                                          <p:val>
                                            <p:fltVal val="0.901"/>
                                          </p:val>
                                        </p:tav>
                                        <p:tav tm="79780">
                                          <p:val>
                                            <p:fltVal val="0.9"/>
                                          </p:val>
                                        </p:tav>
                                        <p:tav tm="80900">
                                          <p:val>
                                            <p:fltVal val="0.9"/>
                                          </p:val>
                                        </p:tav>
                                        <p:tav tm="82020">
                                          <p:val>
                                            <p:fltVal val="0.901"/>
                                          </p:val>
                                        </p:tav>
                                        <p:tav tm="83150">
                                          <p:val>
                                            <p:fltVal val="0.9061"/>
                                          </p:val>
                                        </p:tav>
                                        <p:tav tm="84270">
                                          <p:val>
                                            <p:fltVal val="0.9186"/>
                                          </p:val>
                                        </p:tav>
                                        <p:tav tm="85390">
                                          <p:val>
                                            <p:fltVal val="0.942"/>
                                          </p:val>
                                        </p:tav>
                                        <p:tav tm="86520">
                                          <p:val>
                                            <p:fltVal val="0.9709"/>
                                          </p:val>
                                        </p:tav>
                                        <p:tav tm="87640">
                                          <p:val>
                                            <p:fltVal val="0.9885"/>
                                          </p:val>
                                        </p:tav>
                                        <p:tav tm="88760">
                                          <p:val>
                                            <p:fltVal val="0.997"/>
                                          </p:val>
                                        </p:tav>
                                        <p:tav tm="89890">
                                          <p:val>
                                            <p:fltVal val="0.9997"/>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10" dur="2000" fill="hold"/>
                                        <p:tgtEl>
                                          <p:spTgt spid="12"/>
                                        </p:tgtEl>
                                        <p:attrNameLst>
                                          <p:attrName>3d.object.scale.z</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childTnLst>
                                </p:cTn>
                              </p:par>
                              <p:par>
                                <p:cTn id="11" presetID="39" presetClass="emph" presetSubtype="2" fill="hold" nodeType="withEffect">
                                  <p:stCondLst>
                                    <p:cond delay="0"/>
                                  </p:stCondLst>
                                  <p:childTnLst>
                                    <p:anim calcmode="lin" valueType="num">
                                      <p:cBhvr additive="sum">
                                        <p:cTn id="12" dur="2000" fill="hold"/>
                                        <p:tgtEl>
                                          <p:spTgt spid="13"/>
                                        </p:tgtEl>
                                        <p:attrNameLst>
                                          <p:attrName>3d.object.rotation.y</p:attrName>
                                        </p:attrNameLst>
                                      </p:cBhvr>
                                      <p:tavLst>
                                        <p:tav tm="0">
                                          <p:val>
                                            <p:fltVal val="0"/>
                                          </p:val>
                                        </p:tav>
                                        <p:tav tm="1120">
                                          <p:val>
                                            <p:fltVal val="-0.0012"/>
                                          </p:val>
                                        </p:tav>
                                        <p:tav tm="2250">
                                          <p:val>
                                            <p:fltVal val="-0.0098"/>
                                          </p:val>
                                        </p:tav>
                                        <p:tav tm="3370">
                                          <p:val>
                                            <p:fltVal val="-0.033"/>
                                          </p:val>
                                        </p:tav>
                                        <p:tav tm="4490">
                                          <p:val>
                                            <p:fltVal val="-0.0789"/>
                                          </p:val>
                                        </p:tav>
                                        <p:tav tm="5620">
                                          <p:val>
                                            <p:fltVal val="-0.1548"/>
                                          </p:val>
                                        </p:tav>
                                        <p:tav tm="6740">
                                          <p:val>
                                            <p:fltVal val="-0.267"/>
                                          </p:val>
                                        </p:tav>
                                        <p:tav tm="7870">
                                          <p:val>
                                            <p:fltVal val="-0.4235"/>
                                          </p:val>
                                        </p:tav>
                                        <p:tav tm="8990">
                                          <p:val>
                                            <p:fltVal val="-0.6337"/>
                                          </p:val>
                                        </p:tav>
                                        <p:tav tm="10110">
                                          <p:val>
                                            <p:fltVal val="-0.9013"/>
                                          </p:val>
                                        </p:tav>
                                        <p:tav tm="11240">
                                          <p:val>
                                            <p:fltVal val="-1.2353"/>
                                          </p:val>
                                        </p:tav>
                                        <p:tav tm="12360">
                                          <p:val>
                                            <p:fltVal val="-1.647"/>
                                          </p:val>
                                        </p:tav>
                                        <p:tav tm="13480">
                                          <p:val>
                                            <p:fltVal val="-2.0869"/>
                                          </p:val>
                                        </p:tav>
                                        <p:tav tm="14610">
                                          <p:val>
                                            <p:fltVal val="-2.4538"/>
                                          </p:val>
                                        </p:tav>
                                        <p:tav tm="15730">
                                          <p:val>
                                            <p:fltVal val="-2.7534"/>
                                          </p:val>
                                        </p:tav>
                                        <p:tav tm="16850">
                                          <p:val>
                                            <p:fltVal val="-2.9876"/>
                                          </p:val>
                                        </p:tav>
                                        <p:tav tm="17980">
                                          <p:val>
                                            <p:fltVal val="-3.1669"/>
                                          </p:val>
                                        </p:tav>
                                        <p:tav tm="19100">
                                          <p:val>
                                            <p:fltVal val="-3.2996"/>
                                          </p:val>
                                        </p:tav>
                                        <p:tav tm="20220">
                                          <p:val>
                                            <p:fltVal val="-3.3906"/>
                                          </p:val>
                                        </p:tav>
                                        <p:tav tm="21350">
                                          <p:val>
                                            <p:fltVal val="-3.4488"/>
                                          </p:val>
                                        </p:tav>
                                        <p:tav tm="22470">
                                          <p:val>
                                            <p:fltVal val="-3.4815"/>
                                          </p:val>
                                        </p:tav>
                                        <p:tav tm="23600">
                                          <p:val>
                                            <p:fltVal val="-3.4961"/>
                                          </p:val>
                                        </p:tav>
                                        <p:tav tm="24720">
                                          <p:val>
                                            <p:fltVal val="-3.4998"/>
                                          </p:val>
                                        </p:tav>
                                        <p:tav tm="25840">
                                          <p:val>
                                            <p:fltVal val="-3.0301"/>
                                          </p:val>
                                        </p:tav>
                                        <p:tav tm="26970">
                                          <p:val>
                                            <p:fltVal val="-0.9661"/>
                                          </p:val>
                                        </p:tav>
                                        <p:tav tm="28090">
                                          <p:val>
                                            <p:fltVal val="2.1525"/>
                                          </p:val>
                                        </p:tav>
                                        <p:tav tm="29210">
                                          <p:val>
                                            <p:fltVal val="6.1215"/>
                                          </p:val>
                                        </p:tav>
                                        <p:tav tm="30340">
                                          <p:val>
                                            <p:fltVal val="10.8322"/>
                                          </p:val>
                                        </p:tav>
                                        <p:tav tm="31460">
                                          <p:val>
                                            <p:fltVal val="16.2132"/>
                                          </p:val>
                                        </p:tav>
                                        <p:tav tm="32580">
                                          <p:val>
                                            <p:fltVal val="22.2128"/>
                                          </p:val>
                                        </p:tav>
                                        <p:tav tm="33710">
                                          <p:val>
                                            <p:fltVal val="28.7297"/>
                                          </p:val>
                                        </p:tav>
                                        <p:tav tm="34830">
                                          <p:val>
                                            <p:fltVal val="35.8493"/>
                                          </p:val>
                                        </p:tav>
                                        <p:tav tm="35960">
                                          <p:val>
                                            <p:fltVal val="43.4888"/>
                                          </p:val>
                                        </p:tav>
                                        <p:tav tm="37080">
                                          <p:val>
                                            <p:fltVal val="51.6257"/>
                                          </p:val>
                                        </p:tav>
                                        <p:tav tm="38200">
                                          <p:val>
                                            <p:fltVal val="60.2402"/>
                                          </p:val>
                                        </p:tav>
                                        <p:tav tm="39330">
                                          <p:val>
                                            <p:fltVal val="69.3155"/>
                                          </p:val>
                                        </p:tav>
                                        <p:tav tm="40450">
                                          <p:val>
                                            <p:fltVal val="78.8364"/>
                                          </p:val>
                                        </p:tav>
                                        <p:tav tm="41570">
                                          <p:val>
                                            <p:fltVal val="88.6987"/>
                                          </p:val>
                                        </p:tav>
                                        <p:tav tm="42700">
                                          <p:val>
                                            <p:fltVal val="99.0679"/>
                                          </p:val>
                                        </p:tav>
                                        <p:tav tm="43820">
                                          <p:val>
                                            <p:fltVal val="109.8461"/>
                                          </p:val>
                                        </p:tav>
                                        <p:tav tm="44940">
                                          <p:val>
                                            <p:fltVal val="121.0232"/>
                                          </p:val>
                                        </p:tav>
                                        <p:tav tm="46070">
                                          <p:val>
                                            <p:fltVal val="132.5899"/>
                                          </p:val>
                                        </p:tav>
                                        <p:tav tm="47190">
                                          <p:val>
                                            <p:fltVal val="144.5376"/>
                                          </p:val>
                                        </p:tav>
                                        <p:tav tm="48310">
                                          <p:val>
                                            <p:fltVal val="156.85851"/>
                                          </p:val>
                                        </p:tav>
                                        <p:tav tm="49440">
                                          <p:val>
                                            <p:fltVal val="169.43021"/>
                                          </p:val>
                                        </p:tav>
                                        <p:tav tm="50560">
                                          <p:val>
                                            <p:fltVal val="182.34309"/>
                                          </p:val>
                                        </p:tav>
                                        <p:tav tm="51690">
                                          <p:val>
                                            <p:fltVal val="195.1411"/>
                                          </p:val>
                                        </p:tav>
                                        <p:tav tm="52810">
                                          <p:val>
                                            <p:fltVal val="207.6945"/>
                                          </p:val>
                                        </p:tav>
                                        <p:tav tm="53930">
                                          <p:val>
                                            <p:fltVal val="219.77251"/>
                                          </p:val>
                                        </p:tav>
                                        <p:tav tm="55060">
                                          <p:val>
                                            <p:fltVal val="231.4814"/>
                                          </p:val>
                                        </p:tav>
                                        <p:tav tm="56180">
                                          <p:val>
                                            <p:fltVal val="242.91341"/>
                                          </p:val>
                                        </p:tav>
                                        <p:tav tm="57300">
                                          <p:val>
                                            <p:fltVal val="253.8558"/>
                                          </p:val>
                                        </p:tav>
                                        <p:tav tm="58430">
                                          <p:val>
                                            <p:fltVal val="264.40329"/>
                                          </p:val>
                                        </p:tav>
                                        <p:tav tm="59550">
                                          <p:val>
                                            <p:fltVal val="274.63501"/>
                                          </p:val>
                                        </p:tav>
                                        <p:tav tm="60670">
                                          <p:val>
                                            <p:fltVal val="284.35721"/>
                                          </p:val>
                                        </p:tav>
                                        <p:tav tm="61800">
                                          <p:val>
                                            <p:fltVal val="293.6507"/>
                                          </p:val>
                                        </p:tav>
                                        <p:tav tm="62920">
                                          <p:val>
                                            <p:fltVal val="302.57959"/>
                                          </p:val>
                                        </p:tav>
                                        <p:tav tm="64040">
                                          <p:val>
                                            <p:fltVal val="310.96921"/>
                                          </p:val>
                                        </p:tav>
                                        <p:tav tm="65170">
                                          <p:val>
                                            <p:fltVal val="318.88379"/>
                                          </p:val>
                                        </p:tav>
                                        <p:tav tm="66290">
                                          <p:val>
                                            <p:fltVal val="326.36801"/>
                                          </p:val>
                                        </p:tav>
                                        <p:tav tm="67420">
                                          <p:val>
                                            <p:fltVal val="333.26511"/>
                                          </p:val>
                                        </p:tav>
                                        <p:tav tm="68540">
                                          <p:val>
                                            <p:fltVal val="339.6712"/>
                                          </p:val>
                                        </p:tav>
                                        <p:tav tm="69660">
                                          <p:val>
                                            <p:fltVal val="345.43851"/>
                                          </p:val>
                                        </p:tav>
                                        <p:tav tm="70790">
                                          <p:val>
                                            <p:fltVal val="350.58469"/>
                                          </p:val>
                                        </p:tav>
                                        <p:tav tm="71910">
                                          <p:val>
                                            <p:fltVal val="355.09189"/>
                                          </p:val>
                                        </p:tav>
                                        <p:tav tm="73030">
                                          <p:val>
                                            <p:fltVal val="358.80179"/>
                                          </p:val>
                                        </p:tav>
                                        <p:tav tm="74160">
                                          <p:val>
                                            <p:fltVal val="361.63531"/>
                                          </p:val>
                                        </p:tav>
                                        <p:tav tm="75280">
                                          <p:val>
                                            <p:fltVal val="363.345"/>
                                          </p:val>
                                        </p:tav>
                                        <p:tav tm="76400">
                                          <p:val>
                                            <p:fltVal val="363.4978"/>
                                          </p:val>
                                        </p:tav>
                                        <p:tav tm="77530">
                                          <p:val>
                                            <p:fltVal val="363.47061"/>
                                          </p:val>
                                        </p:tav>
                                        <p:tav tm="78650">
                                          <p:val>
                                            <p:fltVal val="363.38339"/>
                                          </p:val>
                                        </p:tav>
                                        <p:tav tm="79780">
                                          <p:val>
                                            <p:fltVal val="363.20349"/>
                                          </p:val>
                                        </p:tav>
                                        <p:tav tm="80900">
                                          <p:val>
                                            <p:fltVal val="362.8963"/>
                                          </p:val>
                                        </p:tav>
                                        <p:tav tm="82020">
                                          <p:val>
                                            <p:fltVal val="362.4227"/>
                                          </p:val>
                                        </p:tav>
                                        <p:tav tm="83150">
                                          <p:val>
                                            <p:fltVal val="361.7569"/>
                                          </p:val>
                                        </p:tav>
                                        <p:tav tm="84270">
                                          <p:val>
                                            <p:fltVal val="361.0874"/>
                                          </p:val>
                                        </p:tav>
                                        <p:tav tm="85390">
                                          <p:val>
                                            <p:fltVal val="360.6105"/>
                                          </p:val>
                                        </p:tav>
                                        <p:tav tm="86520">
                                          <p:val>
                                            <p:fltVal val="360.30069"/>
                                          </p:val>
                                        </p:tav>
                                        <p:tav tm="87640">
                                          <p:val>
                                            <p:fltVal val="360.1188"/>
                                          </p:val>
                                        </p:tav>
                                        <p:tav tm="88760">
                                          <p:val>
                                            <p:fltVal val="360.03021"/>
                                          </p:val>
                                        </p:tav>
                                        <p:tav tm="89890">
                                          <p:val>
                                            <p:fltVal val="360.00229"/>
                                          </p:val>
                                        </p:tav>
                                        <p:tav tm="91010">
                                          <p:val>
                                            <p:fltVal val="360"/>
                                          </p:val>
                                        </p:tav>
                                        <p:tav tm="92130">
                                          <p:val>
                                            <p:fltVal val="360"/>
                                          </p:val>
                                        </p:tav>
                                        <p:tav tm="93260">
                                          <p:val>
                                            <p:fltVal val="360"/>
                                          </p:val>
                                        </p:tav>
                                        <p:tav tm="94380">
                                          <p:val>
                                            <p:fltVal val="360"/>
                                          </p:val>
                                        </p:tav>
                                        <p:tav tm="95510">
                                          <p:val>
                                            <p:fltVal val="360"/>
                                          </p:val>
                                        </p:tav>
                                        <p:tav tm="96630">
                                          <p:val>
                                            <p:fltVal val="360"/>
                                          </p:val>
                                        </p:tav>
                                        <p:tav tm="97750">
                                          <p:val>
                                            <p:fltVal val="360"/>
                                          </p:val>
                                        </p:tav>
                                        <p:tav tm="98880">
                                          <p:val>
                                            <p:fltVal val="360"/>
                                          </p:val>
                                        </p:tav>
                                        <p:tav tm="100000">
                                          <p:val>
                                            <p:fltVal val="360"/>
                                          </p:val>
                                        </p:tav>
                                      </p:tavLst>
                                    </p:anim>
                                    <p:anim calcmode="lin" valueType="num">
                                      <p:cBhvr additive="sum">
                                        <p:cTn id="13" dur="2000" fill="hold"/>
                                        <p:tgtEl>
                                          <p:spTgt spid="13"/>
                                        </p:tgtEl>
                                        <p:attrNameLst>
                                          <p:attrName>3d.object.translation.y</p:attrName>
                                        </p:attrNameLst>
                                      </p:cBhvr>
                                      <p:tavLst>
                                        <p:tav tm="0">
                                          <p:val>
                                            <p:fltVal val="0"/>
                                          </p:val>
                                        </p:tav>
                                        <p:tav tm="1120">
                                          <p:val>
                                            <p:fltVal val="0"/>
                                          </p:val>
                                        </p:tav>
                                        <p:tav tm="2250">
                                          <p:val>
                                            <p:fltVal val="-10E-5"/>
                                          </p:val>
                                        </p:tav>
                                        <p:tav tm="3370">
                                          <p:val>
                                            <p:fltVal val="-0.0004"/>
                                          </p:val>
                                        </p:tav>
                                        <p:tav tm="4490">
                                          <p:val>
                                            <p:fltVal val="-0.0011"/>
                                          </p:val>
                                        </p:tav>
                                        <p:tav tm="5620">
                                          <p:val>
                                            <p:fltVal val="-0.0021"/>
                                          </p:val>
                                        </p:tav>
                                        <p:tav tm="6740">
                                          <p:val>
                                            <p:fltVal val="-0.0037"/>
                                          </p:val>
                                        </p:tav>
                                        <p:tav tm="7870">
                                          <p:val>
                                            <p:fltVal val="-0.0059"/>
                                          </p:val>
                                        </p:tav>
                                        <p:tav tm="8990">
                                          <p:val>
                                            <p:fltVal val="-0.0088"/>
                                          </p:val>
                                        </p:tav>
                                        <p:tav tm="10110">
                                          <p:val>
                                            <p:fltVal val="-0.0125"/>
                                          </p:val>
                                        </p:tav>
                                        <p:tav tm="11240">
                                          <p:val>
                                            <p:fltVal val="-0.0162"/>
                                          </p:val>
                                        </p:tav>
                                        <p:tav tm="12360">
                                          <p:val>
                                            <p:fltVal val="-0.0191"/>
                                          </p:val>
                                        </p:tav>
                                        <p:tav tm="13480">
                                          <p:val>
                                            <p:fltVal val="-0.0213"/>
                                          </p:val>
                                        </p:tav>
                                        <p:tav tm="14610">
                                          <p:val>
                                            <p:fltVal val="-0.0228"/>
                                          </p:val>
                                        </p:tav>
                                        <p:tav tm="15730">
                                          <p:val>
                                            <p:fltVal val="-0.0239"/>
                                          </p:val>
                                        </p:tav>
                                        <p:tav tm="16850">
                                          <p:val>
                                            <p:fltVal val="-0.0245"/>
                                          </p:val>
                                        </p:tav>
                                        <p:tav tm="17980">
                                          <p:val>
                                            <p:fltVal val="-0.0248"/>
                                          </p:val>
                                        </p:tav>
                                        <p:tav tm="19100">
                                          <p:val>
                                            <p:fltVal val="-0.0249"/>
                                          </p:val>
                                        </p:tav>
                                        <p:tav tm="20220">
                                          <p:val>
                                            <p:fltVal val="-0.0249"/>
                                          </p:val>
                                        </p:tav>
                                        <p:tav tm="21350">
                                          <p:val>
                                            <p:fltVal val="-0.0248"/>
                                          </p:val>
                                        </p:tav>
                                        <p:tav tm="22470">
                                          <p:val>
                                            <p:fltVal val="-0.0241"/>
                                          </p:val>
                                        </p:tav>
                                        <p:tav tm="23600">
                                          <p:val>
                                            <p:fltVal val="-0.022"/>
                                          </p:val>
                                        </p:tav>
                                        <p:tav tm="24720">
                                          <p:val>
                                            <p:fltVal val="-0.0179"/>
                                          </p:val>
                                        </p:tav>
                                        <p:tav tm="25840">
                                          <p:val>
                                            <p:fltVal val="-0.0113"/>
                                          </p:val>
                                        </p:tav>
                                        <p:tav tm="26970">
                                          <p:val>
                                            <p:fltVal val="-0.0013"/>
                                          </p:val>
                                        </p:tav>
                                        <p:tav tm="28090">
                                          <p:val>
                                            <p:fltVal val="0.0124"/>
                                          </p:val>
                                        </p:tav>
                                        <p:tav tm="29210">
                                          <p:val>
                                            <p:fltVal val="0.0309"/>
                                          </p:val>
                                        </p:tav>
                                        <p:tav tm="30340">
                                          <p:val>
                                            <p:fltVal val="0.0546"/>
                                          </p:val>
                                        </p:tav>
                                        <p:tav tm="31460">
                                          <p:val>
                                            <p:fltVal val="0.0842"/>
                                          </p:val>
                                        </p:tav>
                                        <p:tav tm="32580">
                                          <p:val>
                                            <p:fltVal val="0.1204"/>
                                          </p:val>
                                        </p:tav>
                                        <p:tav tm="33710">
                                          <p:val>
                                            <p:fltVal val="0.1634"/>
                                          </p:val>
                                        </p:tav>
                                        <p:tav tm="34830">
                                          <p:val>
                                            <p:fltVal val="0.2145"/>
                                          </p:val>
                                        </p:tav>
                                        <p:tav tm="35960">
                                          <p:val>
                                            <p:fltVal val="0.2711"/>
                                          </p:val>
                                        </p:tav>
                                        <p:tav tm="37080">
                                          <p:val>
                                            <p:fltVal val="0.3207"/>
                                          </p:val>
                                        </p:tav>
                                        <p:tav tm="38200">
                                          <p:val>
                                            <p:fltVal val="0.3625"/>
                                          </p:val>
                                        </p:tav>
                                        <p:tav tm="39330">
                                          <p:val>
                                            <p:fltVal val="0.3973"/>
                                          </p:val>
                                        </p:tav>
                                        <p:tav tm="40450">
                                          <p:val>
                                            <p:fltVal val="0.4256"/>
                                          </p:val>
                                        </p:tav>
                                        <p:tav tm="41570">
                                          <p:val>
                                            <p:fltVal val="0.448"/>
                                          </p:val>
                                        </p:tav>
                                        <p:tav tm="42700">
                                          <p:val>
                                            <p:fltVal val="0.4655"/>
                                          </p:val>
                                        </p:tav>
                                        <p:tav tm="43820">
                                          <p:val>
                                            <p:fltVal val="0.4786"/>
                                          </p:val>
                                        </p:tav>
                                        <p:tav tm="44940">
                                          <p:val>
                                            <p:fltVal val="0.4878"/>
                                          </p:val>
                                        </p:tav>
                                        <p:tav tm="46070">
                                          <p:val>
                                            <p:fltVal val="0.4939"/>
                                          </p:val>
                                        </p:tav>
                                        <p:tav tm="47190">
                                          <p:val>
                                            <p:fltVal val="0.4975"/>
                                          </p:val>
                                        </p:tav>
                                        <p:tav tm="48310">
                                          <p:val>
                                            <p:fltVal val="0.4993"/>
                                          </p:val>
                                        </p:tav>
                                        <p:tav tm="49440">
                                          <p:val>
                                            <p:fltVal val="0.4999"/>
                                          </p:val>
                                        </p:tav>
                                        <p:tav tm="50560">
                                          <p:val>
                                            <p:fltVal val="0.4999"/>
                                          </p:val>
                                        </p:tav>
                                        <p:tav tm="51690">
                                          <p:val>
                                            <p:fltVal val="0.4998"/>
                                          </p:val>
                                        </p:tav>
                                        <p:tav tm="52810">
                                          <p:val>
                                            <p:fltVal val="0.4988"/>
                                          </p:val>
                                        </p:tav>
                                        <p:tav tm="53930">
                                          <p:val>
                                            <p:fltVal val="0.4965"/>
                                          </p:val>
                                        </p:tav>
                                        <p:tav tm="55060">
                                          <p:val>
                                            <p:fltVal val="0.4921"/>
                                          </p:val>
                                        </p:tav>
                                        <p:tav tm="56180">
                                          <p:val>
                                            <p:fltVal val="0.485"/>
                                          </p:val>
                                        </p:tav>
                                        <p:tav tm="57300">
                                          <p:val>
                                            <p:fltVal val="0.4746"/>
                                          </p:val>
                                        </p:tav>
                                        <p:tav tm="58430">
                                          <p:val>
                                            <p:fltVal val="0.4603"/>
                                          </p:val>
                                        </p:tav>
                                        <p:tav tm="59550">
                                          <p:val>
                                            <p:fltVal val="0.4411"/>
                                          </p:val>
                                        </p:tav>
                                        <p:tav tm="60670">
                                          <p:val>
                                            <p:fltVal val="0.4169"/>
                                          </p:val>
                                        </p:tav>
                                        <p:tav tm="61800">
                                          <p:val>
                                            <p:fltVal val="0.3868"/>
                                          </p:val>
                                        </p:tav>
                                        <p:tav tm="62920">
                                          <p:val>
                                            <p:fltVal val="0.3499"/>
                                          </p:val>
                                        </p:tav>
                                        <p:tav tm="64040">
                                          <p:val>
                                            <p:fltVal val="0.306"/>
                                          </p:val>
                                        </p:tav>
                                        <p:tav tm="65170">
                                          <p:val>
                                            <p:fltVal val="0.2544"/>
                                          </p:val>
                                        </p:tav>
                                        <p:tav tm="66290">
                                          <p:val>
                                            <p:fltVal val="0.1981"/>
                                          </p:val>
                                        </p:tav>
                                        <p:tav tm="67420">
                                          <p:val>
                                            <p:fltVal val="0.1498"/>
                                          </p:val>
                                        </p:tav>
                                        <p:tav tm="68540">
                                          <p:val>
                                            <p:fltVal val="0.1087"/>
                                          </p:val>
                                        </p:tav>
                                        <p:tav tm="69660">
                                          <p:val>
                                            <p:fltVal val="0.0748"/>
                                          </p:val>
                                        </p:tav>
                                        <p:tav tm="70790">
                                          <p:val>
                                            <p:fltVal val="0.0473"/>
                                          </p:val>
                                        </p:tav>
                                        <p:tav tm="71910">
                                          <p:val>
                                            <p:fltVal val="0.0251"/>
                                          </p:val>
                                        </p:tav>
                                        <p:tav tm="73030">
                                          <p:val>
                                            <p:fltVal val="0.0082"/>
                                          </p:val>
                                        </p:tav>
                                        <p:tav tm="74160">
                                          <p:val>
                                            <p:fltVal val="-0.0044"/>
                                          </p:val>
                                        </p:tav>
                                        <p:tav tm="75280">
                                          <p:val>
                                            <p:fltVal val="-0.0134"/>
                                          </p:val>
                                        </p:tav>
                                        <p:tav tm="76400">
                                          <p:val>
                                            <p:fltVal val="-0.0192"/>
                                          </p:val>
                                        </p:tav>
                                        <p:tav tm="77530">
                                          <p:val>
                                            <p:fltVal val="-0.0227"/>
                                          </p:val>
                                        </p:tav>
                                        <p:tav tm="78650">
                                          <p:val>
                                            <p:fltVal val="-0.0244"/>
                                          </p:val>
                                        </p:tav>
                                        <p:tav tm="79780">
                                          <p:val>
                                            <p:fltVal val="-0.0249"/>
                                          </p:val>
                                        </p:tav>
                                        <p:tav tm="80900">
                                          <p:val>
                                            <p:fltVal val="-0.0249"/>
                                          </p:val>
                                        </p:tav>
                                        <p:tav tm="82020">
                                          <p:val>
                                            <p:fltVal val="-0.0244"/>
                                          </p:val>
                                        </p:tav>
                                        <p:tav tm="83150">
                                          <p:val>
                                            <p:fltVal val="-0.0219"/>
                                          </p:val>
                                        </p:tav>
                                        <p:tav tm="84270">
                                          <p:val>
                                            <p:fltVal val="-0.0156"/>
                                          </p:val>
                                        </p:tav>
                                        <p:tav tm="85390">
                                          <p:val>
                                            <p:fltVal val="-0.0039"/>
                                          </p:val>
                                        </p:tav>
                                        <p:tav tm="86520">
                                          <p:val>
                                            <p:fltVal val="0.0104"/>
                                          </p:val>
                                        </p:tav>
                                        <p:tav tm="87640">
                                          <p:val>
                                            <p:fltVal val="0.0192"/>
                                          </p:val>
                                        </p:tav>
                                        <p:tav tm="88760">
                                          <p:val>
                                            <p:fltVal val="0.0235"/>
                                          </p:val>
                                        </p:tav>
                                        <p:tav tm="89890">
                                          <p:val>
                                            <p:fltVal val="0.0248"/>
                                          </p:val>
                                        </p:tav>
                                        <p:tav tm="91010">
                                          <p:val>
                                            <p:fltVal val="0.0249"/>
                                          </p:val>
                                        </p:tav>
                                        <p:tav tm="92130">
                                          <p:val>
                                            <p:fltVal val="0.0247"/>
                                          </p:val>
                                        </p:tav>
                                        <p:tav tm="93260">
                                          <p:val>
                                            <p:fltVal val="0.0234"/>
                                          </p:val>
                                        </p:tav>
                                        <p:tav tm="94380">
                                          <p:val>
                                            <p:fltVal val="0.0202"/>
                                          </p:val>
                                        </p:tav>
                                        <p:tav tm="95510">
                                          <p:val>
                                            <p:fltVal val="0.0143"/>
                                          </p:val>
                                        </p:tav>
                                        <p:tav tm="96630">
                                          <p:val>
                                            <p:fltVal val="0.0071"/>
                                          </p:val>
                                        </p:tav>
                                        <p:tav tm="97750">
                                          <p:val>
                                            <p:fltVal val="0.0027"/>
                                          </p:val>
                                        </p:tav>
                                        <p:tav tm="98880">
                                          <p:val>
                                            <p:fltVal val="0.0007"/>
                                          </p:val>
                                        </p:tav>
                                        <p:tav tm="100000">
                                          <p:val>
                                            <p:fltVal val="0"/>
                                          </p:val>
                                        </p:tav>
                                      </p:tavLst>
                                    </p:anim>
                                    <p:anim calcmode="lin" valueType="num">
                                      <p:cBhvr additive="mult">
                                        <p:cTn id="14" dur="2000" fill="hold"/>
                                        <p:tgtEl>
                                          <p:spTgt spid="13"/>
                                        </p:tgtEl>
                                        <p:attrNameLst>
                                          <p:attrName>3d.object.scale.x</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15" dur="2000" fill="hold"/>
                                        <p:tgtEl>
                                          <p:spTgt spid="13"/>
                                        </p:tgtEl>
                                        <p:attrNameLst>
                                          <p:attrName>3d.object.scale.y</p:attrName>
                                        </p:attrNameLst>
                                      </p:cBhvr>
                                      <p:tavLst>
                                        <p:tav tm="0">
                                          <p:val>
                                            <p:fltVal val="1"/>
                                          </p:val>
                                        </p:tav>
                                        <p:tav tm="1120">
                                          <p:val>
                                            <p:fltVal val="0.9999"/>
                                          </p:val>
                                        </p:tav>
                                        <p:tav tm="2250">
                                          <p:val>
                                            <p:fltVal val="0.9994"/>
                                          </p:val>
                                        </p:tav>
                                        <p:tav tm="3370">
                                          <p:val>
                                            <p:fltVal val="0.9981"/>
                                          </p:val>
                                        </p:tav>
                                        <p:tav tm="4490">
                                          <p:val>
                                            <p:fltVal val="0.9955"/>
                                          </p:val>
                                        </p:tav>
                                        <p:tav tm="5620">
                                          <p:val>
                                            <p:fltVal val="0.9913"/>
                                          </p:val>
                                        </p:tav>
                                        <p:tav tm="6740">
                                          <p:val>
                                            <p:fltVal val="0.985"/>
                                          </p:val>
                                        </p:tav>
                                        <p:tav tm="7870">
                                          <p:val>
                                            <p:fltVal val="0.9763"/>
                                          </p:val>
                                        </p:tav>
                                        <p:tav tm="8990">
                                          <p:val>
                                            <p:fltVal val="0.9646"/>
                                          </p:val>
                                        </p:tav>
                                        <p:tav tm="10110">
                                          <p:val>
                                            <p:fltVal val="0.9497"/>
                                          </p:val>
                                        </p:tav>
                                        <p:tav tm="11240">
                                          <p:val>
                                            <p:fltVal val="0.9348"/>
                                          </p:val>
                                        </p:tav>
                                        <p:tav tm="12360">
                                          <p:val>
                                            <p:fltVal val="0.9232"/>
                                          </p:val>
                                        </p:tav>
                                        <p:tav tm="13480">
                                          <p:val>
                                            <p:fltVal val="0.9146"/>
                                          </p:val>
                                        </p:tav>
                                        <p:tav tm="14610">
                                          <p:val>
                                            <p:fltVal val="0.9084"/>
                                          </p:val>
                                        </p:tav>
                                        <p:tav tm="15730">
                                          <p:val>
                                            <p:fltVal val="0.9042"/>
                                          </p:val>
                                        </p:tav>
                                        <p:tav tm="16850">
                                          <p:val>
                                            <p:fltVal val="0.9017"/>
                                          </p:val>
                                        </p:tav>
                                        <p:tav tm="17980">
                                          <p:val>
                                            <p:fltVal val="0.9005"/>
                                          </p:val>
                                        </p:tav>
                                        <p:tav tm="19100">
                                          <p:val>
                                            <p:fltVal val="0.9"/>
                                          </p:val>
                                        </p:tav>
                                        <p:tav tm="20220">
                                          <p:val>
                                            <p:fltVal val="0.8999"/>
                                          </p:val>
                                        </p:tav>
                                        <p:tav tm="21350">
                                          <p:val>
                                            <p:fltVal val="0.9006"/>
                                          </p:val>
                                        </p:tav>
                                        <p:tav tm="22470">
                                          <p:val>
                                            <p:fltVal val="0.9046"/>
                                          </p:val>
                                        </p:tav>
                                        <p:tav tm="23600">
                                          <p:val>
                                            <p:fltVal val="0.9153"/>
                                          </p:val>
                                        </p:tav>
                                        <p:tav tm="24720">
                                          <p:val>
                                            <p:fltVal val="0.9362"/>
                                          </p:val>
                                        </p:tav>
                                        <p:tav tm="25840">
                                          <p:val>
                                            <p:fltVal val="0.9659"/>
                                          </p:val>
                                        </p:tav>
                                        <p:tav tm="26970">
                                          <p:val>
                                            <p:fltVal val="0.9858"/>
                                          </p:val>
                                        </p:tav>
                                        <p:tav tm="28090">
                                          <p:val>
                                            <p:fltVal val="0.9959"/>
                                          </p:val>
                                        </p:tav>
                                        <p:tav tm="29210">
                                          <p:val>
                                            <p:fltVal val="0.9995"/>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0.9998"/>
                                          </p:val>
                                        </p:tav>
                                        <p:tav tm="68540">
                                          <p:val>
                                            <p:fltVal val="0.9987"/>
                                          </p:val>
                                        </p:tav>
                                        <p:tav tm="69660">
                                          <p:val>
                                            <p:fltVal val="0.9955"/>
                                          </p:val>
                                        </p:tav>
                                        <p:tav tm="70790">
                                          <p:val>
                                            <p:fltVal val="0.9888"/>
                                          </p:val>
                                        </p:tav>
                                        <p:tav tm="71910">
                                          <p:val>
                                            <p:fltVal val="0.9775"/>
                                          </p:val>
                                        </p:tav>
                                        <p:tav tm="73030">
                                          <p:val>
                                            <p:fltVal val="0.9605"/>
                                          </p:val>
                                        </p:tav>
                                        <p:tav tm="74160">
                                          <p:val>
                                            <p:fltVal val="0.9385"/>
                                          </p:val>
                                        </p:tav>
                                        <p:tav tm="75280">
                                          <p:val>
                                            <p:fltVal val="0.9217"/>
                                          </p:val>
                                        </p:tav>
                                        <p:tav tm="76400">
                                          <p:val>
                                            <p:fltVal val="0.9107"/>
                                          </p:val>
                                        </p:tav>
                                        <p:tav tm="77530">
                                          <p:val>
                                            <p:fltVal val="0.9042"/>
                                          </p:val>
                                        </p:tav>
                                        <p:tav tm="78650">
                                          <p:val>
                                            <p:fltVal val="0.901"/>
                                          </p:val>
                                        </p:tav>
                                        <p:tav tm="79780">
                                          <p:val>
                                            <p:fltVal val="0.9"/>
                                          </p:val>
                                        </p:tav>
                                        <p:tav tm="80900">
                                          <p:val>
                                            <p:fltVal val="0.9"/>
                                          </p:val>
                                        </p:tav>
                                        <p:tav tm="82020">
                                          <p:val>
                                            <p:fltVal val="0.901"/>
                                          </p:val>
                                        </p:tav>
                                        <p:tav tm="83150">
                                          <p:val>
                                            <p:fltVal val="0.9061"/>
                                          </p:val>
                                        </p:tav>
                                        <p:tav tm="84270">
                                          <p:val>
                                            <p:fltVal val="0.9186"/>
                                          </p:val>
                                        </p:tav>
                                        <p:tav tm="85390">
                                          <p:val>
                                            <p:fltVal val="0.942"/>
                                          </p:val>
                                        </p:tav>
                                        <p:tav tm="86520">
                                          <p:val>
                                            <p:fltVal val="0.9709"/>
                                          </p:val>
                                        </p:tav>
                                        <p:tav tm="87640">
                                          <p:val>
                                            <p:fltVal val="0.9885"/>
                                          </p:val>
                                        </p:tav>
                                        <p:tav tm="88760">
                                          <p:val>
                                            <p:fltVal val="0.997"/>
                                          </p:val>
                                        </p:tav>
                                        <p:tav tm="89890">
                                          <p:val>
                                            <p:fltVal val="0.9997"/>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16" dur="2000" fill="hold"/>
                                        <p:tgtEl>
                                          <p:spTgt spid="13"/>
                                        </p:tgtEl>
                                        <p:attrNameLst>
                                          <p:attrName>3d.object.scale.z</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childTnLst>
                                </p:cTn>
                              </p:par>
                            </p:childTnLst>
                          </p:cTn>
                        </p:par>
                        <p:par>
                          <p:cTn id="17" fill="hold">
                            <p:stCondLst>
                              <p:cond delay="2000"/>
                            </p:stCondLst>
                            <p:childTnLst>
                              <p:par>
                                <p:cTn id="18" presetID="37" presetClass="emph" presetSubtype="128" repeatCount="indefinite" fill="hold" nodeType="afterEffect">
                                  <p:stCondLst>
                                    <p:cond delay="0"/>
                                  </p:stCondLst>
                                  <p:childTnLst>
                                    <p:animRot by="21600000">
                                      <p:cBhvr>
                                        <p:cTn id="19" dur="20000" fill="hold"/>
                                        <p:tgtEl>
                                          <p:spTgt spid="13"/>
                                        </p:tgtEl>
                                        <p:attrNameLst>
                                          <p:attrName>3d.view.rotation.y</p:attrName>
                                        </p:attrNameLst>
                                      </p:cBhvr>
                                    </p:animRot>
                                  </p:childTnLst>
                                </p:cTn>
                              </p:par>
                              <p:par>
                                <p:cTn id="20" presetID="37" presetClass="emph" presetSubtype="128" repeatCount="indefinite" fill="hold" nodeType="withEffect">
                                  <p:stCondLst>
                                    <p:cond delay="0"/>
                                  </p:stCondLst>
                                  <p:childTnLst>
                                    <p:animRot by="21600000">
                                      <p:cBhvr>
                                        <p:cTn id="21" dur="20000" fill="hold"/>
                                        <p:tgtEl>
                                          <p:spTgt spid="12"/>
                                        </p:tgtEl>
                                        <p:attrNameLst>
                                          <p:attrName>3d.view.rotation.y</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50D48"/>
          </a:solidFill>
          <a:ln/>
        </p:spPr>
        <p:txBody>
          <a:bodyPr/>
          <a:lstStyle/>
          <a:p>
            <a:endParaRPr lang="en-US"/>
          </a:p>
        </p:txBody>
      </p:sp>
      <p:sp>
        <p:nvSpPr>
          <p:cNvPr id="4" name="Text 2"/>
          <p:cNvSpPr/>
          <p:nvPr/>
        </p:nvSpPr>
        <p:spPr>
          <a:xfrm>
            <a:off x="833200" y="1434941"/>
            <a:ext cx="7794434" cy="1388745"/>
          </a:xfrm>
          <a:prstGeom prst="rect">
            <a:avLst/>
          </a:prstGeom>
          <a:noFill/>
          <a:ln/>
        </p:spPr>
        <p:txBody>
          <a:bodyPr wrap="square" rtlCol="0" anchor="t"/>
          <a:lstStyle/>
          <a:p>
            <a:pPr marL="0" indent="0">
              <a:lnSpc>
                <a:spcPts val="5468"/>
              </a:lnSpc>
              <a:buNone/>
            </a:pPr>
            <a:r>
              <a:rPr lang="en-US" sz="4374" b="1" dirty="0">
                <a:solidFill>
                  <a:srgbClr val="FFFFFF"/>
                </a:solidFill>
                <a:latin typeface="Syne" pitchFamily="34" charset="0"/>
                <a:ea typeface="Syne" pitchFamily="34" charset="-122"/>
                <a:cs typeface="Syne" pitchFamily="34" charset="-120"/>
              </a:rPr>
              <a:t>					    : Balancing Security and Efficiency</a:t>
            </a:r>
            <a:endParaRPr lang="en-US" sz="4374" dirty="0"/>
          </a:p>
        </p:txBody>
      </p:sp>
      <p:sp>
        <p:nvSpPr>
          <p:cNvPr id="5" name="Shape 3"/>
          <p:cNvSpPr/>
          <p:nvPr/>
        </p:nvSpPr>
        <p:spPr>
          <a:xfrm>
            <a:off x="833199" y="3330535"/>
            <a:ext cx="499943" cy="499943"/>
          </a:xfrm>
          <a:prstGeom prst="roundRect">
            <a:avLst>
              <a:gd name="adj" fmla="val 13333"/>
            </a:avLst>
          </a:prstGeom>
          <a:solidFill>
            <a:srgbClr val="171542"/>
          </a:solidFill>
          <a:ln/>
        </p:spPr>
        <p:txBody>
          <a:bodyPr/>
          <a:lstStyle/>
          <a:p>
            <a:endParaRPr lang="en-US"/>
          </a:p>
        </p:txBody>
      </p:sp>
      <p:sp>
        <p:nvSpPr>
          <p:cNvPr id="6" name="Text 4"/>
          <p:cNvSpPr/>
          <p:nvPr/>
        </p:nvSpPr>
        <p:spPr>
          <a:xfrm>
            <a:off x="1018342" y="3372207"/>
            <a:ext cx="129540" cy="416481"/>
          </a:xfrm>
          <a:prstGeom prst="rect">
            <a:avLst/>
          </a:prstGeom>
          <a:noFill/>
          <a:ln/>
        </p:spPr>
        <p:txBody>
          <a:bodyPr wrap="none" rtlCol="0" anchor="t"/>
          <a:lstStyle/>
          <a:p>
            <a:pPr marL="0" indent="0" algn="ctr">
              <a:lnSpc>
                <a:spcPts val="3281"/>
              </a:lnSpc>
              <a:buNone/>
            </a:pPr>
            <a:r>
              <a:rPr lang="en-US" sz="2624" b="1" dirty="0">
                <a:solidFill>
                  <a:srgbClr val="FFFFFF"/>
                </a:solidFill>
                <a:latin typeface="Syne" pitchFamily="34" charset="0"/>
                <a:ea typeface="Syne" pitchFamily="34" charset="-122"/>
                <a:cs typeface="Syne" pitchFamily="34" charset="-120"/>
              </a:rPr>
              <a:t>1</a:t>
            </a:r>
            <a:endParaRPr lang="en-US" sz="2624" dirty="0"/>
          </a:p>
        </p:txBody>
      </p:sp>
      <p:sp>
        <p:nvSpPr>
          <p:cNvPr id="7" name="Text 5"/>
          <p:cNvSpPr/>
          <p:nvPr/>
        </p:nvSpPr>
        <p:spPr>
          <a:xfrm>
            <a:off x="1555313" y="3406854"/>
            <a:ext cx="3421380" cy="347186"/>
          </a:xfrm>
          <a:prstGeom prst="rect">
            <a:avLst/>
          </a:prstGeom>
          <a:noFill/>
          <a:ln/>
        </p:spPr>
        <p:txBody>
          <a:bodyPr wrap="none" rtlCol="0" anchor="t"/>
          <a:lstStyle/>
          <a:p>
            <a:pPr marL="0" indent="0">
              <a:lnSpc>
                <a:spcPts val="2734"/>
              </a:lnSpc>
              <a:buNone/>
            </a:pPr>
            <a:r>
              <a:rPr lang="en-US" sz="2187" b="1" dirty="0">
                <a:solidFill>
                  <a:srgbClr val="FFFFFF"/>
                </a:solidFill>
                <a:latin typeface="Syne" pitchFamily="34" charset="0"/>
                <a:ea typeface="Syne" pitchFamily="34" charset="-122"/>
                <a:cs typeface="Syne" pitchFamily="34" charset="-120"/>
              </a:rPr>
              <a:t>Symmetric Encryption</a:t>
            </a:r>
            <a:endParaRPr lang="en-US" sz="2187" dirty="0"/>
          </a:p>
        </p:txBody>
      </p:sp>
      <p:sp>
        <p:nvSpPr>
          <p:cNvPr id="8" name="Text 6"/>
          <p:cNvSpPr/>
          <p:nvPr/>
        </p:nvSpPr>
        <p:spPr>
          <a:xfrm>
            <a:off x="1555313" y="3976211"/>
            <a:ext cx="6755487" cy="710803"/>
          </a:xfrm>
          <a:prstGeom prst="rect">
            <a:avLst/>
          </a:prstGeom>
          <a:noFill/>
          <a:ln/>
        </p:spPr>
        <p:txBody>
          <a:bodyPr wrap="square" rtlCol="0" anchor="t"/>
          <a:lstStyle/>
          <a:p>
            <a:pPr marL="0" indent="0">
              <a:lnSpc>
                <a:spcPts val="2799"/>
              </a:lnSpc>
              <a:buNone/>
            </a:pPr>
            <a:r>
              <a:rPr lang="en-US" sz="1750" dirty="0">
                <a:solidFill>
                  <a:srgbClr val="D9E1FF"/>
                </a:solidFill>
                <a:latin typeface="Arimo" pitchFamily="34" charset="0"/>
                <a:ea typeface="Arimo" pitchFamily="34" charset="-122"/>
                <a:cs typeface="Arimo" pitchFamily="34" charset="-120"/>
              </a:rPr>
              <a:t>The same key is used for both encryption and decryption. It is efficient but requires secure distribution of the key.</a:t>
            </a:r>
            <a:endParaRPr lang="en-US" sz="1750" dirty="0"/>
          </a:p>
        </p:txBody>
      </p:sp>
      <p:sp>
        <p:nvSpPr>
          <p:cNvPr id="9" name="Shape 7"/>
          <p:cNvSpPr/>
          <p:nvPr/>
        </p:nvSpPr>
        <p:spPr>
          <a:xfrm>
            <a:off x="833199" y="5082778"/>
            <a:ext cx="499943" cy="499943"/>
          </a:xfrm>
          <a:prstGeom prst="roundRect">
            <a:avLst>
              <a:gd name="adj" fmla="val 13333"/>
            </a:avLst>
          </a:prstGeom>
          <a:solidFill>
            <a:srgbClr val="171542"/>
          </a:solidFill>
          <a:ln/>
        </p:spPr>
        <p:txBody>
          <a:bodyPr/>
          <a:lstStyle/>
          <a:p>
            <a:endParaRPr lang="en-US"/>
          </a:p>
        </p:txBody>
      </p:sp>
      <p:sp>
        <p:nvSpPr>
          <p:cNvPr id="10" name="Text 8"/>
          <p:cNvSpPr/>
          <p:nvPr/>
        </p:nvSpPr>
        <p:spPr>
          <a:xfrm>
            <a:off x="980242" y="5124450"/>
            <a:ext cx="205740" cy="416481"/>
          </a:xfrm>
          <a:prstGeom prst="rect">
            <a:avLst/>
          </a:prstGeom>
          <a:noFill/>
          <a:ln/>
        </p:spPr>
        <p:txBody>
          <a:bodyPr wrap="none" rtlCol="0" anchor="t"/>
          <a:lstStyle/>
          <a:p>
            <a:pPr marL="0" indent="0" algn="ctr">
              <a:lnSpc>
                <a:spcPts val="3281"/>
              </a:lnSpc>
              <a:buNone/>
            </a:pPr>
            <a:r>
              <a:rPr lang="en-US" sz="2624" b="1" dirty="0">
                <a:solidFill>
                  <a:srgbClr val="FFFFFF"/>
                </a:solidFill>
                <a:latin typeface="Syne" pitchFamily="34" charset="0"/>
                <a:ea typeface="Syne" pitchFamily="34" charset="-122"/>
                <a:cs typeface="Syne" pitchFamily="34" charset="-120"/>
              </a:rPr>
              <a:t>2</a:t>
            </a:r>
            <a:endParaRPr lang="en-US" sz="2624" dirty="0"/>
          </a:p>
        </p:txBody>
      </p:sp>
      <p:sp>
        <p:nvSpPr>
          <p:cNvPr id="11" name="Text 9"/>
          <p:cNvSpPr/>
          <p:nvPr/>
        </p:nvSpPr>
        <p:spPr>
          <a:xfrm>
            <a:off x="1555313" y="5159097"/>
            <a:ext cx="3604260" cy="347186"/>
          </a:xfrm>
          <a:prstGeom prst="rect">
            <a:avLst/>
          </a:prstGeom>
          <a:noFill/>
          <a:ln/>
        </p:spPr>
        <p:txBody>
          <a:bodyPr wrap="none" rtlCol="0" anchor="t"/>
          <a:lstStyle/>
          <a:p>
            <a:pPr marL="0" indent="0">
              <a:lnSpc>
                <a:spcPts val="2734"/>
              </a:lnSpc>
              <a:buNone/>
            </a:pPr>
            <a:r>
              <a:rPr lang="en-US" sz="2187" b="1" dirty="0">
                <a:solidFill>
                  <a:srgbClr val="FFFFFF"/>
                </a:solidFill>
                <a:latin typeface="Syne" pitchFamily="34" charset="0"/>
                <a:ea typeface="Syne" pitchFamily="34" charset="-122"/>
                <a:cs typeface="Syne" pitchFamily="34" charset="-120"/>
              </a:rPr>
              <a:t>Asymmetric Encryption</a:t>
            </a:r>
            <a:endParaRPr lang="en-US" sz="2187" dirty="0"/>
          </a:p>
        </p:txBody>
      </p:sp>
      <p:sp>
        <p:nvSpPr>
          <p:cNvPr id="12" name="Text 10"/>
          <p:cNvSpPr/>
          <p:nvPr/>
        </p:nvSpPr>
        <p:spPr>
          <a:xfrm>
            <a:off x="1555313" y="5728454"/>
            <a:ext cx="6755487" cy="1066205"/>
          </a:xfrm>
          <a:prstGeom prst="rect">
            <a:avLst/>
          </a:prstGeom>
          <a:noFill/>
          <a:ln/>
        </p:spPr>
        <p:txBody>
          <a:bodyPr wrap="square" rtlCol="0" anchor="t"/>
          <a:lstStyle/>
          <a:p>
            <a:pPr marL="0" indent="0">
              <a:lnSpc>
                <a:spcPts val="2799"/>
              </a:lnSpc>
              <a:buNone/>
            </a:pPr>
            <a:r>
              <a:rPr lang="en-US" sz="1750" dirty="0">
                <a:solidFill>
                  <a:srgbClr val="D9E1FF"/>
                </a:solidFill>
                <a:latin typeface="Arimo" pitchFamily="34" charset="0"/>
                <a:ea typeface="Arimo" pitchFamily="34" charset="-122"/>
                <a:cs typeface="Arimo" pitchFamily="34" charset="-120"/>
              </a:rPr>
              <a:t>Uses a pair of keys: public key for encryption and private key for decryption. Provides secure key exchange but is computationally expensive.</a:t>
            </a:r>
            <a:endParaRPr lang="en-US" sz="1750" dirty="0"/>
          </a:p>
        </p:txBody>
      </p:sp>
      <p:pic>
        <p:nvPicPr>
          <p:cNvPr id="13" name="Image 0"/>
          <p:cNvPicPr>
            <a:picLocks noChangeAspect="1"/>
          </p:cNvPicPr>
          <p:nvPr/>
        </p:nvPicPr>
        <p:blipFill rotWithShape="1">
          <a:blip r:embed="rId3">
            <a:extLst>
              <a:ext uri="{837473B0-CC2E-450A-ABE3-18F120FF3D39}">
                <a1611:picAttrSrcUrl xmlns:a1611="http://schemas.microsoft.com/office/drawing/2016/11/main" r:id="rId4"/>
              </a:ext>
            </a:extLst>
          </a:blip>
          <a:srcRect l="17367" r="38188"/>
          <a:stretch/>
        </p:blipFill>
        <p:spPr>
          <a:xfrm>
            <a:off x="9143999" y="-1"/>
            <a:ext cx="5486401" cy="8229599"/>
          </a:xfrm>
          <a:prstGeom prst="rect">
            <a:avLst/>
          </a:prstGeom>
        </p:spPr>
      </p:pic>
      <p:sp>
        <p:nvSpPr>
          <p:cNvPr id="14" name="Rectangle 13">
            <a:extLst>
              <a:ext uri="{FF2B5EF4-FFF2-40B4-BE49-F238E27FC236}">
                <a16:creationId xmlns:a16="http://schemas.microsoft.com/office/drawing/2014/main" id="{D3AE3823-64B7-0946-27E3-AAAE49CD5042}"/>
              </a:ext>
            </a:extLst>
          </p:cNvPr>
          <p:cNvSpPr/>
          <p:nvPr/>
        </p:nvSpPr>
        <p:spPr>
          <a:xfrm>
            <a:off x="0" y="-343"/>
            <a:ext cx="14620352" cy="8219552"/>
          </a:xfrm>
          <a:prstGeom prst="rect">
            <a:avLst/>
          </a:prstGeom>
          <a:noFill/>
          <a:ln w="571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FDF2FDE1-EBF5-46F2-181D-DF75067AA87A}"/>
              </a:ext>
            </a:extLst>
          </p:cNvPr>
          <p:cNvSpPr txBox="1"/>
          <p:nvPr/>
        </p:nvSpPr>
        <p:spPr>
          <a:xfrm>
            <a:off x="980242" y="1424550"/>
            <a:ext cx="3512128" cy="769441"/>
          </a:xfrm>
          <a:prstGeom prst="rect">
            <a:avLst/>
          </a:prstGeom>
          <a:noFill/>
        </p:spPr>
        <p:txBody>
          <a:bodyPr wrap="square" rtlCol="0">
            <a:spAutoFit/>
          </a:bodyPr>
          <a:lstStyle/>
          <a:p>
            <a:r>
              <a:rPr lang="en-US" sz="4400" b="1" dirty="0">
                <a:solidFill>
                  <a:srgbClr val="FFFFFF"/>
                </a:solidFill>
                <a:latin typeface="Syne" pitchFamily="34" charset="0"/>
                <a:ea typeface="Syne" pitchFamily="34" charset="-122"/>
                <a:cs typeface="Syne" pitchFamily="34" charset="-120"/>
              </a:rPr>
              <a:t>Encryption</a:t>
            </a:r>
            <a:endParaRPr lang="en-US" sz="4400"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left)">
                                      <p:cBhvr>
                                        <p:cTn id="10" dur="500"/>
                                        <p:tgtEl>
                                          <p:spTgt spid="7"/>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wipe(left)">
                                      <p:cBhvr>
                                        <p:cTn id="13" dur="500"/>
                                        <p:tgtEl>
                                          <p:spTgt spid="11"/>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wipe(left)">
                                      <p:cBhvr>
                                        <p:cTn id="1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1" grpId="0" animBg="1"/>
      <p:bldP spid="1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50D48"/>
          </a:solidFill>
          <a:ln/>
        </p:spPr>
        <p:txBody>
          <a:bodyPr/>
          <a:lstStyle/>
          <a:p>
            <a:endParaRPr lang="en-US"/>
          </a:p>
        </p:txBody>
      </p:sp>
      <p:sp>
        <p:nvSpPr>
          <p:cNvPr id="4" name="TextBox 3">
            <a:extLst>
              <a:ext uri="{FF2B5EF4-FFF2-40B4-BE49-F238E27FC236}">
                <a16:creationId xmlns:a16="http://schemas.microsoft.com/office/drawing/2014/main" id="{5A253B02-7468-83A6-42DB-5B875E564291}"/>
              </a:ext>
            </a:extLst>
          </p:cNvPr>
          <p:cNvSpPr txBox="1"/>
          <p:nvPr/>
        </p:nvSpPr>
        <p:spPr>
          <a:xfrm>
            <a:off x="883398" y="3514635"/>
            <a:ext cx="12853555" cy="1477328"/>
          </a:xfrm>
          <a:prstGeom prst="rect">
            <a:avLst/>
          </a:prstGeom>
          <a:noFill/>
        </p:spPr>
        <p:txBody>
          <a:bodyPr wrap="square" rtlCol="0">
            <a:spAutoFit/>
          </a:bodyPr>
          <a:lstStyle/>
          <a:p>
            <a:pPr algn="ctr"/>
            <a:r>
              <a:rPr lang="en-US" sz="3600" dirty="0">
                <a:solidFill>
                  <a:schemeClr val="bg1"/>
                </a:solidFill>
              </a:rPr>
              <a:t>See how encryption &amp; decryption happens here: </a:t>
            </a:r>
          </a:p>
          <a:p>
            <a:pPr algn="ctr"/>
            <a:r>
              <a:rPr lang="en-US" sz="3600" dirty="0">
                <a:solidFill>
                  <a:schemeClr val="bg1"/>
                </a:solidFill>
              </a:rPr>
              <a:t> </a:t>
            </a:r>
            <a:r>
              <a:rPr lang="en-US" sz="5400" dirty="0">
                <a:solidFill>
                  <a:srgbClr val="00B0F0"/>
                </a:solidFill>
                <a:hlinkClick r:id="rId3">
                  <a:extLst>
                    <a:ext uri="{A12FA001-AC4F-418D-AE19-62706E023703}">
                      <ahyp:hlinkClr xmlns:ahyp="http://schemas.microsoft.com/office/drawing/2018/hyperlinkcolor" val="tx"/>
                    </a:ext>
                  </a:extLst>
                </a:hlinkClick>
              </a:rPr>
              <a:t>endecryplink</a:t>
            </a:r>
            <a:endParaRPr lang="en-US" sz="3600" dirty="0">
              <a:solidFill>
                <a:srgbClr val="00B0F0"/>
              </a:solidFill>
            </a:endParaRPr>
          </a:p>
        </p:txBody>
      </p:sp>
      <p:sp>
        <p:nvSpPr>
          <p:cNvPr id="5" name="Rectangle 4">
            <a:extLst>
              <a:ext uri="{FF2B5EF4-FFF2-40B4-BE49-F238E27FC236}">
                <a16:creationId xmlns:a16="http://schemas.microsoft.com/office/drawing/2014/main" id="{195BA8A5-4F6E-DEE3-AA19-8AD046E5468D}"/>
              </a:ext>
            </a:extLst>
          </p:cNvPr>
          <p:cNvSpPr/>
          <p:nvPr/>
        </p:nvSpPr>
        <p:spPr>
          <a:xfrm>
            <a:off x="0" y="10048"/>
            <a:ext cx="14620352" cy="8219552"/>
          </a:xfrm>
          <a:prstGeom prst="rect">
            <a:avLst/>
          </a:prstGeom>
          <a:noFill/>
          <a:ln w="571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D271DAA4-89A2-EC6B-D769-7E67980510E1}"/>
              </a:ext>
            </a:extLst>
          </p:cNvPr>
          <p:cNvSpPr txBox="1"/>
          <p:nvPr/>
        </p:nvSpPr>
        <p:spPr>
          <a:xfrm>
            <a:off x="5015637" y="377347"/>
            <a:ext cx="5759736" cy="923330"/>
          </a:xfrm>
          <a:prstGeom prst="rect">
            <a:avLst/>
          </a:prstGeom>
          <a:noFill/>
        </p:spPr>
        <p:txBody>
          <a:bodyPr wrap="square" rtlCol="0">
            <a:spAutoFit/>
          </a:bodyPr>
          <a:lstStyle/>
          <a:p>
            <a:r>
              <a:rPr lang="en-US" sz="5400" dirty="0">
                <a:solidFill>
                  <a:schemeClr val="bg1"/>
                </a:solidFill>
              </a:rPr>
              <a:t>LIVE EXAMPLE</a:t>
            </a:r>
          </a:p>
        </p:txBody>
      </p:sp>
    </p:spTree>
    <p:extLst>
      <p:ext uri="{BB962C8B-B14F-4D97-AF65-F5344CB8AC3E}">
        <p14:creationId xmlns:p14="http://schemas.microsoft.com/office/powerpoint/2010/main" val="28799025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50D48"/>
          </a:solidFill>
          <a:ln/>
        </p:spPr>
        <p:txBody>
          <a:bodyPr/>
          <a:lstStyle/>
          <a:p>
            <a:endParaRPr lang="en-US"/>
          </a:p>
        </p:txBody>
      </p:sp>
      <p:sp>
        <p:nvSpPr>
          <p:cNvPr id="3" name="Shape 1"/>
          <p:cNvSpPr/>
          <p:nvPr/>
        </p:nvSpPr>
        <p:spPr>
          <a:xfrm>
            <a:off x="0" y="0"/>
            <a:ext cx="14630400" cy="8229600"/>
          </a:xfrm>
          <a:prstGeom prst="rect">
            <a:avLst/>
          </a:prstGeom>
          <a:solidFill>
            <a:srgbClr val="0C0A33"/>
          </a:solidFill>
          <a:ln/>
        </p:spPr>
        <p:txBody>
          <a:bodyPr/>
          <a:lstStyle/>
          <a:p>
            <a:endParaRPr lang="en-US"/>
          </a:p>
        </p:txBody>
      </p:sp>
      <p:sp>
        <p:nvSpPr>
          <p:cNvPr id="4" name="Text 2"/>
          <p:cNvSpPr/>
          <p:nvPr/>
        </p:nvSpPr>
        <p:spPr>
          <a:xfrm>
            <a:off x="2348389" y="1830943"/>
            <a:ext cx="6964680" cy="694373"/>
          </a:xfrm>
          <a:prstGeom prst="rect">
            <a:avLst/>
          </a:prstGeom>
          <a:noFill/>
          <a:ln/>
        </p:spPr>
        <p:txBody>
          <a:bodyPr wrap="none" rtlCol="0" anchor="t"/>
          <a:lstStyle/>
          <a:p>
            <a:pPr marL="0" indent="0">
              <a:lnSpc>
                <a:spcPts val="5468"/>
              </a:lnSpc>
              <a:buNone/>
            </a:pPr>
            <a:r>
              <a:rPr lang="en-US" sz="4374" b="1" dirty="0">
                <a:solidFill>
                  <a:srgbClr val="FFFFFF"/>
                </a:solidFill>
                <a:latin typeface="Syne" pitchFamily="34" charset="0"/>
                <a:ea typeface="Syne" pitchFamily="34" charset="-122"/>
                <a:cs typeface="Syne" pitchFamily="34" charset="-120"/>
              </a:rPr>
              <a:t>Ensuring Data Security</a:t>
            </a:r>
            <a:endParaRPr lang="en-US" sz="4374" dirty="0"/>
          </a:p>
        </p:txBody>
      </p:sp>
      <p:sp>
        <p:nvSpPr>
          <p:cNvPr id="5" name="Text 3"/>
          <p:cNvSpPr/>
          <p:nvPr/>
        </p:nvSpPr>
        <p:spPr>
          <a:xfrm>
            <a:off x="2570559" y="3199448"/>
            <a:ext cx="2221944" cy="347186"/>
          </a:xfrm>
          <a:prstGeom prst="rect">
            <a:avLst/>
          </a:prstGeom>
          <a:noFill/>
          <a:ln/>
        </p:spPr>
        <p:txBody>
          <a:bodyPr wrap="none" rtlCol="0" anchor="t"/>
          <a:lstStyle/>
          <a:p>
            <a:pPr marL="0" indent="0">
              <a:lnSpc>
                <a:spcPts val="2734"/>
              </a:lnSpc>
              <a:buNone/>
            </a:pPr>
            <a:r>
              <a:rPr lang="en-US" sz="2187" b="1" dirty="0">
                <a:solidFill>
                  <a:srgbClr val="FFFFFF"/>
                </a:solidFill>
                <a:latin typeface="Syne" pitchFamily="34" charset="0"/>
                <a:ea typeface="Syne" pitchFamily="34" charset="-122"/>
                <a:cs typeface="Syne" pitchFamily="34" charset="-120"/>
              </a:rPr>
              <a:t>Threats</a:t>
            </a:r>
            <a:endParaRPr lang="en-US" sz="2187" dirty="0"/>
          </a:p>
        </p:txBody>
      </p:sp>
      <p:sp>
        <p:nvSpPr>
          <p:cNvPr id="6" name="Text 4"/>
          <p:cNvSpPr/>
          <p:nvPr/>
        </p:nvSpPr>
        <p:spPr>
          <a:xfrm>
            <a:off x="7541062" y="3199448"/>
            <a:ext cx="3230880" cy="347186"/>
          </a:xfrm>
          <a:prstGeom prst="rect">
            <a:avLst/>
          </a:prstGeom>
          <a:noFill/>
          <a:ln/>
        </p:spPr>
        <p:txBody>
          <a:bodyPr wrap="none" rtlCol="0" anchor="t"/>
          <a:lstStyle/>
          <a:p>
            <a:pPr marL="0" indent="0">
              <a:lnSpc>
                <a:spcPts val="2734"/>
              </a:lnSpc>
              <a:buNone/>
            </a:pPr>
            <a:r>
              <a:rPr lang="en-US" sz="2187" b="1" dirty="0">
                <a:solidFill>
                  <a:srgbClr val="FFFFFF"/>
                </a:solidFill>
                <a:latin typeface="Syne" pitchFamily="34" charset="0"/>
                <a:ea typeface="Syne" pitchFamily="34" charset="-122"/>
                <a:cs typeface="Syne" pitchFamily="34" charset="-120"/>
              </a:rPr>
              <a:t>Prevention Measures</a:t>
            </a:r>
            <a:endParaRPr lang="en-US" sz="2187" dirty="0"/>
          </a:p>
        </p:txBody>
      </p:sp>
      <p:sp>
        <p:nvSpPr>
          <p:cNvPr id="7" name="Shape 5"/>
          <p:cNvSpPr/>
          <p:nvPr/>
        </p:nvSpPr>
        <p:spPr>
          <a:xfrm>
            <a:off x="2348389" y="3776424"/>
            <a:ext cx="9933503" cy="992505"/>
          </a:xfrm>
          <a:prstGeom prst="rect">
            <a:avLst/>
          </a:prstGeom>
          <a:solidFill>
            <a:srgbClr val="171542"/>
          </a:solidFill>
          <a:ln/>
        </p:spPr>
        <p:txBody>
          <a:bodyPr/>
          <a:lstStyle/>
          <a:p>
            <a:endParaRPr lang="en-US"/>
          </a:p>
        </p:txBody>
      </p:sp>
      <p:sp>
        <p:nvSpPr>
          <p:cNvPr id="8" name="Text 6"/>
          <p:cNvSpPr/>
          <p:nvPr/>
        </p:nvSpPr>
        <p:spPr>
          <a:xfrm>
            <a:off x="2570559" y="3917275"/>
            <a:ext cx="4518541" cy="355402"/>
          </a:xfrm>
          <a:prstGeom prst="rect">
            <a:avLst/>
          </a:prstGeom>
          <a:noFill/>
          <a:ln/>
        </p:spPr>
        <p:txBody>
          <a:bodyPr wrap="none" rtlCol="0" anchor="t"/>
          <a:lstStyle/>
          <a:p>
            <a:pPr marL="0" indent="0">
              <a:lnSpc>
                <a:spcPts val="2799"/>
              </a:lnSpc>
              <a:buNone/>
            </a:pPr>
            <a:r>
              <a:rPr lang="en-US" sz="1750" dirty="0">
                <a:solidFill>
                  <a:srgbClr val="D9E1FF"/>
                </a:solidFill>
                <a:latin typeface="Arimo" pitchFamily="34" charset="0"/>
                <a:ea typeface="Arimo" pitchFamily="34" charset="-122"/>
                <a:cs typeface="Arimo" pitchFamily="34" charset="-120"/>
              </a:rPr>
              <a:t>Data Breaches</a:t>
            </a:r>
            <a:endParaRPr lang="en-US" sz="1750" dirty="0"/>
          </a:p>
        </p:txBody>
      </p:sp>
      <p:sp>
        <p:nvSpPr>
          <p:cNvPr id="9" name="Text 7"/>
          <p:cNvSpPr/>
          <p:nvPr/>
        </p:nvSpPr>
        <p:spPr>
          <a:xfrm>
            <a:off x="7541062" y="3917275"/>
            <a:ext cx="4518541" cy="710803"/>
          </a:xfrm>
          <a:prstGeom prst="rect">
            <a:avLst/>
          </a:prstGeom>
          <a:noFill/>
          <a:ln/>
        </p:spPr>
        <p:txBody>
          <a:bodyPr wrap="square" rtlCol="0" anchor="t"/>
          <a:lstStyle/>
          <a:p>
            <a:pPr marL="0" indent="0">
              <a:lnSpc>
                <a:spcPts val="2799"/>
              </a:lnSpc>
              <a:buNone/>
            </a:pPr>
            <a:r>
              <a:rPr lang="en-US" sz="1750" dirty="0">
                <a:solidFill>
                  <a:srgbClr val="D9E1FF"/>
                </a:solidFill>
                <a:latin typeface="Arimo" pitchFamily="34" charset="0"/>
                <a:ea typeface="Arimo" pitchFamily="34" charset="-122"/>
                <a:cs typeface="Arimo" pitchFamily="34" charset="-120"/>
              </a:rPr>
              <a:t>Implement strong encryption and access controls</a:t>
            </a:r>
            <a:endParaRPr lang="en-US" sz="1750" dirty="0"/>
          </a:p>
        </p:txBody>
      </p:sp>
      <p:sp>
        <p:nvSpPr>
          <p:cNvPr id="10" name="Text 8"/>
          <p:cNvSpPr/>
          <p:nvPr/>
        </p:nvSpPr>
        <p:spPr>
          <a:xfrm>
            <a:off x="2570559" y="4909780"/>
            <a:ext cx="4518541" cy="355402"/>
          </a:xfrm>
          <a:prstGeom prst="rect">
            <a:avLst/>
          </a:prstGeom>
          <a:noFill/>
          <a:ln/>
        </p:spPr>
        <p:txBody>
          <a:bodyPr wrap="none" rtlCol="0" anchor="t"/>
          <a:lstStyle/>
          <a:p>
            <a:pPr marL="0" indent="0">
              <a:lnSpc>
                <a:spcPts val="2799"/>
              </a:lnSpc>
              <a:buNone/>
            </a:pPr>
            <a:r>
              <a:rPr lang="en-US" sz="1750" dirty="0">
                <a:solidFill>
                  <a:srgbClr val="D9E1FF"/>
                </a:solidFill>
                <a:latin typeface="Arimo" pitchFamily="34" charset="0"/>
                <a:ea typeface="Arimo" pitchFamily="34" charset="-122"/>
                <a:cs typeface="Arimo" pitchFamily="34" charset="-120"/>
              </a:rPr>
              <a:t>Malware Attacks</a:t>
            </a:r>
            <a:endParaRPr lang="en-US" sz="1750" dirty="0"/>
          </a:p>
        </p:txBody>
      </p:sp>
      <p:sp>
        <p:nvSpPr>
          <p:cNvPr id="11" name="Text 9"/>
          <p:cNvSpPr/>
          <p:nvPr/>
        </p:nvSpPr>
        <p:spPr>
          <a:xfrm>
            <a:off x="7541062" y="4909780"/>
            <a:ext cx="4518541" cy="710803"/>
          </a:xfrm>
          <a:prstGeom prst="rect">
            <a:avLst/>
          </a:prstGeom>
          <a:noFill/>
          <a:ln/>
        </p:spPr>
        <p:txBody>
          <a:bodyPr wrap="square" rtlCol="0" anchor="t"/>
          <a:lstStyle/>
          <a:p>
            <a:pPr marL="0" indent="0">
              <a:lnSpc>
                <a:spcPts val="2799"/>
              </a:lnSpc>
              <a:buNone/>
            </a:pPr>
            <a:r>
              <a:rPr lang="en-US" sz="1750" dirty="0">
                <a:solidFill>
                  <a:srgbClr val="D9E1FF"/>
                </a:solidFill>
                <a:latin typeface="Arimo" pitchFamily="34" charset="0"/>
                <a:ea typeface="Arimo" pitchFamily="34" charset="-122"/>
                <a:cs typeface="Arimo" pitchFamily="34" charset="-120"/>
              </a:rPr>
              <a:t>Use antivirus software and regularly update systems</a:t>
            </a:r>
            <a:endParaRPr lang="en-US" sz="1750" dirty="0"/>
          </a:p>
        </p:txBody>
      </p:sp>
      <p:sp>
        <p:nvSpPr>
          <p:cNvPr id="12" name="Shape 10"/>
          <p:cNvSpPr/>
          <p:nvPr/>
        </p:nvSpPr>
        <p:spPr>
          <a:xfrm>
            <a:off x="2348389" y="5761434"/>
            <a:ext cx="9933503" cy="637103"/>
          </a:xfrm>
          <a:prstGeom prst="rect">
            <a:avLst/>
          </a:prstGeom>
          <a:solidFill>
            <a:srgbClr val="171542"/>
          </a:solidFill>
          <a:ln/>
        </p:spPr>
        <p:txBody>
          <a:bodyPr/>
          <a:lstStyle/>
          <a:p>
            <a:endParaRPr lang="en-US"/>
          </a:p>
        </p:txBody>
      </p:sp>
      <p:sp>
        <p:nvSpPr>
          <p:cNvPr id="13" name="Text 11"/>
          <p:cNvSpPr/>
          <p:nvPr/>
        </p:nvSpPr>
        <p:spPr>
          <a:xfrm>
            <a:off x="2570559" y="5902285"/>
            <a:ext cx="4518541" cy="355402"/>
          </a:xfrm>
          <a:prstGeom prst="rect">
            <a:avLst/>
          </a:prstGeom>
          <a:noFill/>
          <a:ln/>
        </p:spPr>
        <p:txBody>
          <a:bodyPr wrap="none" rtlCol="0" anchor="t"/>
          <a:lstStyle/>
          <a:p>
            <a:pPr marL="0" indent="0">
              <a:lnSpc>
                <a:spcPts val="2799"/>
              </a:lnSpc>
              <a:buNone/>
            </a:pPr>
            <a:r>
              <a:rPr lang="en-US" sz="1750" dirty="0">
                <a:solidFill>
                  <a:srgbClr val="D9E1FF"/>
                </a:solidFill>
                <a:latin typeface="Arimo" pitchFamily="34" charset="0"/>
                <a:ea typeface="Arimo" pitchFamily="34" charset="-122"/>
                <a:cs typeface="Arimo" pitchFamily="34" charset="-120"/>
              </a:rPr>
              <a:t>Social Engineering</a:t>
            </a:r>
            <a:endParaRPr lang="en-US" sz="1750" dirty="0"/>
          </a:p>
        </p:txBody>
      </p:sp>
      <p:sp>
        <p:nvSpPr>
          <p:cNvPr id="14" name="Text 12"/>
          <p:cNvSpPr/>
          <p:nvPr/>
        </p:nvSpPr>
        <p:spPr>
          <a:xfrm>
            <a:off x="7541062" y="5902285"/>
            <a:ext cx="4518541" cy="355402"/>
          </a:xfrm>
          <a:prstGeom prst="rect">
            <a:avLst/>
          </a:prstGeom>
          <a:noFill/>
          <a:ln/>
        </p:spPr>
        <p:txBody>
          <a:bodyPr wrap="none" rtlCol="0" anchor="t"/>
          <a:lstStyle/>
          <a:p>
            <a:pPr marL="0" indent="0">
              <a:lnSpc>
                <a:spcPts val="2799"/>
              </a:lnSpc>
              <a:buNone/>
            </a:pPr>
            <a:r>
              <a:rPr lang="en-US" sz="1750" dirty="0">
                <a:solidFill>
                  <a:srgbClr val="D9E1FF"/>
                </a:solidFill>
                <a:latin typeface="Arimo" pitchFamily="34" charset="0"/>
                <a:ea typeface="Arimo" pitchFamily="34" charset="-122"/>
                <a:cs typeface="Arimo" pitchFamily="34" charset="-120"/>
              </a:rPr>
              <a:t>Train employees on security best practices</a:t>
            </a:r>
            <a:endParaRPr lang="en-US" sz="1750" dirty="0"/>
          </a:p>
        </p:txBody>
      </p:sp>
      <p:sp>
        <p:nvSpPr>
          <p:cNvPr id="15" name="Rectangle 14">
            <a:extLst>
              <a:ext uri="{FF2B5EF4-FFF2-40B4-BE49-F238E27FC236}">
                <a16:creationId xmlns:a16="http://schemas.microsoft.com/office/drawing/2014/main" id="{6639E15A-1CF2-04EF-E1C5-27D09F79DB42}"/>
              </a:ext>
            </a:extLst>
          </p:cNvPr>
          <p:cNvSpPr/>
          <p:nvPr/>
        </p:nvSpPr>
        <p:spPr>
          <a:xfrm>
            <a:off x="0" y="10048"/>
            <a:ext cx="14620352" cy="8219552"/>
          </a:xfrm>
          <a:prstGeom prst="rect">
            <a:avLst/>
          </a:prstGeom>
          <a:noFill/>
          <a:ln w="571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500"/>
                                        <p:tgtEl>
                                          <p:spTgt spid="1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fade">
                                      <p:cBhvr>
                                        <p:cTn id="34" dur="500"/>
                                        <p:tgtEl>
                                          <p:spTgt spid="12"/>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500"/>
                                        <p:tgtEl>
                                          <p:spTgt spid="13"/>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fade">
                                      <p:cBhvr>
                                        <p:cTn id="4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50D48"/>
          </a:solidFill>
          <a:ln/>
        </p:spPr>
        <p:txBody>
          <a:bodyPr/>
          <a:lstStyle/>
          <a:p>
            <a:endParaRPr lang="en-US"/>
          </a:p>
        </p:txBody>
      </p:sp>
      <p:sp>
        <p:nvSpPr>
          <p:cNvPr id="4" name="Text 2"/>
          <p:cNvSpPr/>
          <p:nvPr/>
        </p:nvSpPr>
        <p:spPr>
          <a:xfrm>
            <a:off x="833199" y="1845826"/>
            <a:ext cx="7477601" cy="2499598"/>
          </a:xfrm>
          <a:prstGeom prst="rect">
            <a:avLst/>
          </a:prstGeom>
          <a:noFill/>
          <a:ln/>
        </p:spPr>
        <p:txBody>
          <a:bodyPr wrap="square" rtlCol="0" anchor="t"/>
          <a:lstStyle/>
          <a:p>
            <a:pPr marL="0" indent="0">
              <a:lnSpc>
                <a:spcPts val="6561"/>
              </a:lnSpc>
              <a:buNone/>
            </a:pPr>
            <a:r>
              <a:rPr lang="en-US" sz="5249" b="1" dirty="0">
                <a:solidFill>
                  <a:srgbClr val="FFFFFF"/>
                </a:solidFill>
                <a:latin typeface="Syne" pitchFamily="34" charset="0"/>
                <a:ea typeface="Syne" pitchFamily="34" charset="-122"/>
                <a:cs typeface="Syne" pitchFamily="34" charset="-120"/>
              </a:rPr>
              <a:t>System Security </a:t>
            </a:r>
          </a:p>
          <a:p>
            <a:pPr marL="0" indent="0">
              <a:lnSpc>
                <a:spcPts val="6561"/>
              </a:lnSpc>
              <a:buNone/>
            </a:pPr>
            <a:r>
              <a:rPr lang="en-US" sz="5249" b="1" dirty="0">
                <a:solidFill>
                  <a:srgbClr val="FFFFFF"/>
                </a:solidFill>
                <a:latin typeface="Syne" pitchFamily="34" charset="0"/>
                <a:ea typeface="Syne" pitchFamily="34" charset="-122"/>
                <a:cs typeface="Syne" pitchFamily="34" charset="-120"/>
              </a:rPr>
              <a:t>Through</a:t>
            </a:r>
          </a:p>
          <a:p>
            <a:pPr marL="0" indent="0">
              <a:lnSpc>
                <a:spcPts val="6561"/>
              </a:lnSpc>
              <a:buNone/>
            </a:pPr>
            <a:r>
              <a:rPr lang="en-US" sz="5249" b="1" dirty="0">
                <a:solidFill>
                  <a:srgbClr val="FFFFFF"/>
                </a:solidFill>
                <a:latin typeface="Syne" pitchFamily="34" charset="0"/>
                <a:ea typeface="Syne" pitchFamily="34" charset="-122"/>
                <a:cs typeface="Syne" pitchFamily="34" charset="-120"/>
              </a:rPr>
              <a:t>User Authentication</a:t>
            </a:r>
            <a:endParaRPr lang="en-US" sz="5249" dirty="0"/>
          </a:p>
        </p:txBody>
      </p:sp>
      <p:pic>
        <p:nvPicPr>
          <p:cNvPr id="9" name="Image 1" descr="preencoded.png"/>
          <p:cNvPicPr>
            <a:picLocks noChangeAspect="1"/>
          </p:cNvPicPr>
          <p:nvPr/>
        </p:nvPicPr>
        <p:blipFill>
          <a:blip r:embed="rId3"/>
          <a:stretch>
            <a:fillRect/>
          </a:stretch>
        </p:blipFill>
        <p:spPr>
          <a:xfrm>
            <a:off x="9144000" y="0"/>
            <a:ext cx="5486400" cy="8229600"/>
          </a:xfrm>
          <a:prstGeom prst="rect">
            <a:avLst/>
          </a:prstGeom>
        </p:spPr>
      </p:pic>
      <p:sp>
        <p:nvSpPr>
          <p:cNvPr id="5" name="Rectangle 4">
            <a:extLst>
              <a:ext uri="{FF2B5EF4-FFF2-40B4-BE49-F238E27FC236}">
                <a16:creationId xmlns:a16="http://schemas.microsoft.com/office/drawing/2014/main" id="{A1A58271-DBA8-F545-9AED-97F62C855FC4}"/>
              </a:ext>
            </a:extLst>
          </p:cNvPr>
          <p:cNvSpPr/>
          <p:nvPr/>
        </p:nvSpPr>
        <p:spPr>
          <a:xfrm>
            <a:off x="0" y="10048"/>
            <a:ext cx="14620352" cy="8219552"/>
          </a:xfrm>
          <a:prstGeom prst="rect">
            <a:avLst/>
          </a:prstGeom>
          <a:noFill/>
          <a:ln w="571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630</TotalTime>
  <Words>881</Words>
  <Application>Microsoft Office PowerPoint</Application>
  <PresentationFormat>Custom</PresentationFormat>
  <Paragraphs>171</Paragraphs>
  <Slides>28</Slides>
  <Notes>28</Notes>
  <HiddenSlides>0</HiddenSlides>
  <MMClips>2</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28</vt:i4>
      </vt:variant>
    </vt:vector>
  </HeadingPairs>
  <TitlesOfParts>
    <vt:vector size="35" baseType="lpstr">
      <vt:lpstr>Arial</vt:lpstr>
      <vt:lpstr>Arimo</vt:lpstr>
      <vt:lpstr>Calibri</vt:lpstr>
      <vt:lpstr>Calibri Light</vt:lpstr>
      <vt:lpstr>Syne</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Harshith Golla</cp:lastModifiedBy>
  <cp:revision>65</cp:revision>
  <dcterms:created xsi:type="dcterms:W3CDTF">2023-10-14T14:45:04Z</dcterms:created>
  <dcterms:modified xsi:type="dcterms:W3CDTF">2024-02-17T07:31:20Z</dcterms:modified>
</cp:coreProperties>
</file>